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21"/>
  </p:notesMasterIdLst>
  <p:sldIdLst>
    <p:sldId id="258" r:id="rId2"/>
    <p:sldId id="289" r:id="rId3"/>
    <p:sldId id="290" r:id="rId4"/>
    <p:sldId id="293" r:id="rId5"/>
    <p:sldId id="294" r:id="rId6"/>
    <p:sldId id="295" r:id="rId7"/>
    <p:sldId id="310" r:id="rId8"/>
    <p:sldId id="311" r:id="rId9"/>
    <p:sldId id="296" r:id="rId10"/>
    <p:sldId id="297" r:id="rId11"/>
    <p:sldId id="303" r:id="rId12"/>
    <p:sldId id="300" r:id="rId13"/>
    <p:sldId id="298" r:id="rId14"/>
    <p:sldId id="301" r:id="rId15"/>
    <p:sldId id="302" r:id="rId16"/>
    <p:sldId id="313" r:id="rId17"/>
    <p:sldId id="305" r:id="rId18"/>
    <p:sldId id="309" r:id="rId19"/>
    <p:sldId id="304" r:id="rId20"/>
  </p:sldIdLst>
  <p:sldSz cx="12192000" cy="6858000"/>
  <p:notesSz cx="6858000" cy="9144000"/>
  <p:embeddedFontLst>
    <p:embeddedFont>
      <p:font typeface="Roboto Light" panose="020B0604020202020204" charset="0"/>
      <p:regular r:id="rId22"/>
      <p:bold r:id="rId23"/>
      <p:italic r:id="rId24"/>
      <p:boldItalic r:id="rId25"/>
    </p:embeddedFont>
    <p:embeddedFont>
      <p:font typeface="Roboto" panose="020B0604020202020204" charset="0"/>
      <p:regular r:id="rId26"/>
      <p:bold r:id="rId27"/>
      <p:italic r:id="rId28"/>
      <p:boldItalic r:id="rId29"/>
    </p:embeddedFont>
    <p:embeddedFont>
      <p:font typeface="Bahnschrift" panose="020B0502040204020203" pitchFamily="34" charset="0"/>
      <p:regular r:id="rId30"/>
      <p:bold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kaDbu5eoPj0o1vsTzSFs0q56Q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3B2D"/>
    <a:srgbClr val="F1F2F2"/>
    <a:srgbClr val="ECECEC"/>
    <a:srgbClr val="FF3200"/>
    <a:srgbClr val="EAEAEA"/>
    <a:srgbClr val="DDDDDD"/>
    <a:srgbClr val="A5A5A5"/>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50" autoAdjust="0"/>
    <p:restoredTop sz="94280" autoAdjust="0"/>
  </p:normalViewPr>
  <p:slideViewPr>
    <p:cSldViewPr snapToGrid="0">
      <p:cViewPr varScale="1">
        <p:scale>
          <a:sx n="72" d="100"/>
          <a:sy n="72" d="100"/>
        </p:scale>
        <p:origin x="60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945CD3-C1FE-4F24-917D-EBF40C71C81E}" type="doc">
      <dgm:prSet loTypeId="urn:microsoft.com/office/officeart/2005/8/layout/process1" loCatId="process" qsTypeId="urn:microsoft.com/office/officeart/2005/8/quickstyle/simple2" qsCatId="simple" csTypeId="urn:microsoft.com/office/officeart/2005/8/colors/accent5_3" csCatId="accent5" phldr="1"/>
      <dgm:spPr/>
    </dgm:pt>
    <dgm:pt modelId="{33D518DF-9584-455A-B9BF-47684DFB5349}">
      <dgm:prSet phldrT="[Texto]" custT="1"/>
      <dgm:spPr>
        <a:solidFill>
          <a:srgbClr val="EB3B2D"/>
        </a:solidFill>
      </dgm:spPr>
      <dgm:t>
        <a:bodyPr/>
        <a:lstStyle/>
        <a:p>
          <a:pPr algn="ctr"/>
          <a:r>
            <a:rPr lang="en-US" sz="1400" noProof="0" dirty="0" smtClean="0">
              <a:latin typeface="Bahnschrift" panose="020B0502040204020203" pitchFamily="34" charset="0"/>
            </a:rPr>
            <a:t>They talk every day</a:t>
          </a:r>
          <a:endParaRPr lang="en-US" sz="1400" noProof="0" dirty="0">
            <a:latin typeface="Bahnschrift" panose="020B0502040204020203" pitchFamily="34" charset="0"/>
          </a:endParaRPr>
        </a:p>
      </dgm:t>
    </dgm:pt>
    <dgm:pt modelId="{D1BD2BDF-8A5B-4B70-A1FA-245335126EF6}" type="parTrans" cxnId="{6C627ABC-0B07-4DA6-8CA3-8E819F7CC7E3}">
      <dgm:prSet/>
      <dgm:spPr/>
      <dgm:t>
        <a:bodyPr/>
        <a:lstStyle/>
        <a:p>
          <a:pPr algn="ctr"/>
          <a:endParaRPr lang="es-ES" sz="1400">
            <a:latin typeface="Bahnschrift" panose="020B0502040204020203" pitchFamily="34" charset="0"/>
          </a:endParaRPr>
        </a:p>
      </dgm:t>
    </dgm:pt>
    <dgm:pt modelId="{824A1719-157E-47A2-AFF7-FCFE009D9884}" type="sibTrans" cxnId="{6C627ABC-0B07-4DA6-8CA3-8E819F7CC7E3}">
      <dgm:prSet custT="1"/>
      <dgm:spPr>
        <a:solidFill>
          <a:srgbClr val="A5A5A5"/>
        </a:solidFill>
      </dgm:spPr>
      <dgm:t>
        <a:bodyPr/>
        <a:lstStyle/>
        <a:p>
          <a:pPr algn="ctr"/>
          <a:endParaRPr lang="es-ES" sz="1400">
            <a:latin typeface="Bahnschrift" panose="020B0502040204020203" pitchFamily="34" charset="0"/>
          </a:endParaRPr>
        </a:p>
      </dgm:t>
    </dgm:pt>
    <dgm:pt modelId="{66C421E1-84EF-42B4-B176-B9E1E6A98657}">
      <dgm:prSet phldrT="[Texto]" custT="1"/>
      <dgm:spPr>
        <a:solidFill>
          <a:srgbClr val="EB3B2D"/>
        </a:solidFill>
      </dgm:spPr>
      <dgm:t>
        <a:bodyPr/>
        <a:lstStyle/>
        <a:p>
          <a:pPr algn="ctr"/>
          <a:r>
            <a:rPr lang="en-US" sz="1400" noProof="0" dirty="0" smtClean="0">
              <a:latin typeface="Bahnschrift" panose="020B0502040204020203" pitchFamily="34" charset="0"/>
            </a:rPr>
            <a:t>They support family members regularly</a:t>
          </a:r>
          <a:endParaRPr lang="en-US" sz="1400" noProof="0" dirty="0">
            <a:latin typeface="Bahnschrift" panose="020B0502040204020203" pitchFamily="34" charset="0"/>
          </a:endParaRPr>
        </a:p>
      </dgm:t>
    </dgm:pt>
    <dgm:pt modelId="{C0332967-A8AF-4774-ACFA-A6C3375BCA6A}" type="parTrans" cxnId="{453137A2-7C06-4F6B-9701-4E3508971F23}">
      <dgm:prSet/>
      <dgm:spPr/>
      <dgm:t>
        <a:bodyPr/>
        <a:lstStyle/>
        <a:p>
          <a:pPr algn="ctr"/>
          <a:endParaRPr lang="es-ES" sz="1400">
            <a:latin typeface="Bahnschrift" panose="020B0502040204020203" pitchFamily="34" charset="0"/>
          </a:endParaRPr>
        </a:p>
      </dgm:t>
    </dgm:pt>
    <dgm:pt modelId="{BF9BF09F-6086-4E46-B7A2-85786B58F95B}" type="sibTrans" cxnId="{453137A2-7C06-4F6B-9701-4E3508971F23}">
      <dgm:prSet custT="1"/>
      <dgm:spPr>
        <a:solidFill>
          <a:srgbClr val="A5A5A5"/>
        </a:solidFill>
      </dgm:spPr>
      <dgm:t>
        <a:bodyPr/>
        <a:lstStyle/>
        <a:p>
          <a:pPr algn="ctr"/>
          <a:endParaRPr lang="es-ES" sz="1400" dirty="0">
            <a:latin typeface="Bahnschrift" panose="020B0502040204020203" pitchFamily="34" charset="0"/>
          </a:endParaRPr>
        </a:p>
      </dgm:t>
    </dgm:pt>
    <dgm:pt modelId="{B41C4AE9-04D6-4690-B637-A042DBC683C1}">
      <dgm:prSet custT="1"/>
      <dgm:spPr>
        <a:solidFill>
          <a:srgbClr val="EB3B2D"/>
        </a:solidFill>
      </dgm:spPr>
      <dgm:t>
        <a:bodyPr/>
        <a:lstStyle/>
        <a:p>
          <a:pPr algn="ctr"/>
          <a:r>
            <a:rPr lang="en-US" sz="1400" noProof="0" dirty="0" smtClean="0">
              <a:latin typeface="Bahnschrift" panose="020B0502040204020203" pitchFamily="34" charset="0"/>
            </a:rPr>
            <a:t>They rely on their phone for everything</a:t>
          </a:r>
          <a:endParaRPr lang="en-US" sz="1400" noProof="0" dirty="0">
            <a:latin typeface="Bahnschrift" panose="020B0502040204020203" pitchFamily="34" charset="0"/>
          </a:endParaRPr>
        </a:p>
      </dgm:t>
    </dgm:pt>
    <dgm:pt modelId="{C3209C4A-04C8-4D5B-B043-3D6977449591}" type="parTrans" cxnId="{72D49B21-3F39-4B16-9CEB-DBD5A6986127}">
      <dgm:prSet/>
      <dgm:spPr/>
      <dgm:t>
        <a:bodyPr/>
        <a:lstStyle/>
        <a:p>
          <a:pPr algn="ctr"/>
          <a:endParaRPr lang="es-ES" sz="1400">
            <a:latin typeface="Bahnschrift" panose="020B0502040204020203" pitchFamily="34" charset="0"/>
          </a:endParaRPr>
        </a:p>
      </dgm:t>
    </dgm:pt>
    <dgm:pt modelId="{EC6844E8-6ADB-4300-A750-ED8DF5BF24A5}" type="sibTrans" cxnId="{72D49B21-3F39-4B16-9CEB-DBD5A6986127}">
      <dgm:prSet custT="1"/>
      <dgm:spPr>
        <a:solidFill>
          <a:srgbClr val="A5A5A5"/>
        </a:solidFill>
      </dgm:spPr>
      <dgm:t>
        <a:bodyPr/>
        <a:lstStyle/>
        <a:p>
          <a:pPr algn="ctr"/>
          <a:endParaRPr lang="es-ES" sz="1400" dirty="0">
            <a:latin typeface="Bahnschrift" panose="020B0502040204020203" pitchFamily="34" charset="0"/>
          </a:endParaRPr>
        </a:p>
      </dgm:t>
    </dgm:pt>
    <dgm:pt modelId="{54313513-D7B3-46E1-B67E-DC370ECE1233}" type="pres">
      <dgm:prSet presAssocID="{46945CD3-C1FE-4F24-917D-EBF40C71C81E}" presName="Name0" presStyleCnt="0">
        <dgm:presLayoutVars>
          <dgm:dir/>
          <dgm:resizeHandles val="exact"/>
        </dgm:presLayoutVars>
      </dgm:prSet>
      <dgm:spPr/>
    </dgm:pt>
    <dgm:pt modelId="{D245834D-3217-425E-9C8B-BD1B0F604299}" type="pres">
      <dgm:prSet presAssocID="{33D518DF-9584-455A-B9BF-47684DFB5349}" presName="node" presStyleLbl="node1" presStyleIdx="0" presStyleCnt="3">
        <dgm:presLayoutVars>
          <dgm:bulletEnabled val="1"/>
        </dgm:presLayoutVars>
      </dgm:prSet>
      <dgm:spPr/>
      <dgm:t>
        <a:bodyPr/>
        <a:lstStyle/>
        <a:p>
          <a:endParaRPr lang="es-ES"/>
        </a:p>
      </dgm:t>
    </dgm:pt>
    <dgm:pt modelId="{65703125-4938-411E-B0E6-9CA3D6A8000D}" type="pres">
      <dgm:prSet presAssocID="{824A1719-157E-47A2-AFF7-FCFE009D9884}" presName="sibTrans" presStyleLbl="sibTrans2D1" presStyleIdx="0" presStyleCnt="2"/>
      <dgm:spPr/>
      <dgm:t>
        <a:bodyPr/>
        <a:lstStyle/>
        <a:p>
          <a:endParaRPr lang="es-ES"/>
        </a:p>
      </dgm:t>
    </dgm:pt>
    <dgm:pt modelId="{497698EB-A6A3-4F0F-B5AE-6B6C3FBCE11E}" type="pres">
      <dgm:prSet presAssocID="{824A1719-157E-47A2-AFF7-FCFE009D9884}" presName="connectorText" presStyleLbl="sibTrans2D1" presStyleIdx="0" presStyleCnt="2"/>
      <dgm:spPr/>
      <dgm:t>
        <a:bodyPr/>
        <a:lstStyle/>
        <a:p>
          <a:endParaRPr lang="es-ES"/>
        </a:p>
      </dgm:t>
    </dgm:pt>
    <dgm:pt modelId="{D1F44FFB-5096-4971-999A-D88A40EE5F57}" type="pres">
      <dgm:prSet presAssocID="{B41C4AE9-04D6-4690-B637-A042DBC683C1}" presName="node" presStyleLbl="node1" presStyleIdx="1" presStyleCnt="3">
        <dgm:presLayoutVars>
          <dgm:bulletEnabled val="1"/>
        </dgm:presLayoutVars>
      </dgm:prSet>
      <dgm:spPr/>
      <dgm:t>
        <a:bodyPr/>
        <a:lstStyle/>
        <a:p>
          <a:endParaRPr lang="es-ES"/>
        </a:p>
      </dgm:t>
    </dgm:pt>
    <dgm:pt modelId="{794CF212-9EA2-4B02-AB06-8F3AD0AB138D}" type="pres">
      <dgm:prSet presAssocID="{EC6844E8-6ADB-4300-A750-ED8DF5BF24A5}" presName="sibTrans" presStyleLbl="sibTrans2D1" presStyleIdx="1" presStyleCnt="2"/>
      <dgm:spPr/>
      <dgm:t>
        <a:bodyPr/>
        <a:lstStyle/>
        <a:p>
          <a:endParaRPr lang="es-ES"/>
        </a:p>
      </dgm:t>
    </dgm:pt>
    <dgm:pt modelId="{3085B77D-9220-4D21-AF4B-F4F73AE10242}" type="pres">
      <dgm:prSet presAssocID="{EC6844E8-6ADB-4300-A750-ED8DF5BF24A5}" presName="connectorText" presStyleLbl="sibTrans2D1" presStyleIdx="1" presStyleCnt="2"/>
      <dgm:spPr/>
      <dgm:t>
        <a:bodyPr/>
        <a:lstStyle/>
        <a:p>
          <a:endParaRPr lang="es-ES"/>
        </a:p>
      </dgm:t>
    </dgm:pt>
    <dgm:pt modelId="{BC8F58A2-6B66-41B3-B13A-EF1CD2556515}" type="pres">
      <dgm:prSet presAssocID="{66C421E1-84EF-42B4-B176-B9E1E6A98657}" presName="node" presStyleLbl="node1" presStyleIdx="2" presStyleCnt="3">
        <dgm:presLayoutVars>
          <dgm:bulletEnabled val="1"/>
        </dgm:presLayoutVars>
      </dgm:prSet>
      <dgm:spPr/>
      <dgm:t>
        <a:bodyPr/>
        <a:lstStyle/>
        <a:p>
          <a:endParaRPr lang="es-ES"/>
        </a:p>
      </dgm:t>
    </dgm:pt>
  </dgm:ptLst>
  <dgm:cxnLst>
    <dgm:cxn modelId="{72D49B21-3F39-4B16-9CEB-DBD5A6986127}" srcId="{46945CD3-C1FE-4F24-917D-EBF40C71C81E}" destId="{B41C4AE9-04D6-4690-B637-A042DBC683C1}" srcOrd="1" destOrd="0" parTransId="{C3209C4A-04C8-4D5B-B043-3D6977449591}" sibTransId="{EC6844E8-6ADB-4300-A750-ED8DF5BF24A5}"/>
    <dgm:cxn modelId="{C2C67F73-B53D-467D-B7B7-0A751C44651C}" type="presOf" srcId="{33D518DF-9584-455A-B9BF-47684DFB5349}" destId="{D245834D-3217-425E-9C8B-BD1B0F604299}" srcOrd="0" destOrd="0" presId="urn:microsoft.com/office/officeart/2005/8/layout/process1"/>
    <dgm:cxn modelId="{D506155C-8807-42B4-8C6C-36D798053686}" type="presOf" srcId="{EC6844E8-6ADB-4300-A750-ED8DF5BF24A5}" destId="{3085B77D-9220-4D21-AF4B-F4F73AE10242}" srcOrd="1" destOrd="0" presId="urn:microsoft.com/office/officeart/2005/8/layout/process1"/>
    <dgm:cxn modelId="{E7E37410-B063-4FBC-A0C6-6DEFD5ECE434}" type="presOf" srcId="{824A1719-157E-47A2-AFF7-FCFE009D9884}" destId="{497698EB-A6A3-4F0F-B5AE-6B6C3FBCE11E}" srcOrd="1" destOrd="0" presId="urn:microsoft.com/office/officeart/2005/8/layout/process1"/>
    <dgm:cxn modelId="{628DAD6E-5896-4682-BA70-283E5CF362EB}" type="presOf" srcId="{EC6844E8-6ADB-4300-A750-ED8DF5BF24A5}" destId="{794CF212-9EA2-4B02-AB06-8F3AD0AB138D}" srcOrd="0" destOrd="0" presId="urn:microsoft.com/office/officeart/2005/8/layout/process1"/>
    <dgm:cxn modelId="{D58EB58D-4E0B-4643-9335-EC2F393AD6BA}" type="presOf" srcId="{824A1719-157E-47A2-AFF7-FCFE009D9884}" destId="{65703125-4938-411E-B0E6-9CA3D6A8000D}" srcOrd="0" destOrd="0" presId="urn:microsoft.com/office/officeart/2005/8/layout/process1"/>
    <dgm:cxn modelId="{B762B52E-E4CC-4FA7-B22C-AE151EA6D370}" type="presOf" srcId="{66C421E1-84EF-42B4-B176-B9E1E6A98657}" destId="{BC8F58A2-6B66-41B3-B13A-EF1CD2556515}" srcOrd="0" destOrd="0" presId="urn:microsoft.com/office/officeart/2005/8/layout/process1"/>
    <dgm:cxn modelId="{6C627ABC-0B07-4DA6-8CA3-8E819F7CC7E3}" srcId="{46945CD3-C1FE-4F24-917D-EBF40C71C81E}" destId="{33D518DF-9584-455A-B9BF-47684DFB5349}" srcOrd="0" destOrd="0" parTransId="{D1BD2BDF-8A5B-4B70-A1FA-245335126EF6}" sibTransId="{824A1719-157E-47A2-AFF7-FCFE009D9884}"/>
    <dgm:cxn modelId="{453137A2-7C06-4F6B-9701-4E3508971F23}" srcId="{46945CD3-C1FE-4F24-917D-EBF40C71C81E}" destId="{66C421E1-84EF-42B4-B176-B9E1E6A98657}" srcOrd="2" destOrd="0" parTransId="{C0332967-A8AF-4774-ACFA-A6C3375BCA6A}" sibTransId="{BF9BF09F-6086-4E46-B7A2-85786B58F95B}"/>
    <dgm:cxn modelId="{2E718ABE-28C4-49DD-9A7E-DB6D6FD616B1}" type="presOf" srcId="{B41C4AE9-04D6-4690-B637-A042DBC683C1}" destId="{D1F44FFB-5096-4971-999A-D88A40EE5F57}" srcOrd="0" destOrd="0" presId="urn:microsoft.com/office/officeart/2005/8/layout/process1"/>
    <dgm:cxn modelId="{512FE5E5-2756-4B35-92CE-9120B82AF928}" type="presOf" srcId="{46945CD3-C1FE-4F24-917D-EBF40C71C81E}" destId="{54313513-D7B3-46E1-B67E-DC370ECE1233}" srcOrd="0" destOrd="0" presId="urn:microsoft.com/office/officeart/2005/8/layout/process1"/>
    <dgm:cxn modelId="{ADABEA21-694F-403E-9D1D-AB0F36F5F582}" type="presParOf" srcId="{54313513-D7B3-46E1-B67E-DC370ECE1233}" destId="{D245834D-3217-425E-9C8B-BD1B0F604299}" srcOrd="0" destOrd="0" presId="urn:microsoft.com/office/officeart/2005/8/layout/process1"/>
    <dgm:cxn modelId="{AE3932A8-8232-4951-A594-A2806BE0B8BF}" type="presParOf" srcId="{54313513-D7B3-46E1-B67E-DC370ECE1233}" destId="{65703125-4938-411E-B0E6-9CA3D6A8000D}" srcOrd="1" destOrd="0" presId="urn:microsoft.com/office/officeart/2005/8/layout/process1"/>
    <dgm:cxn modelId="{DC20CDA8-F704-46D6-9BC4-02518F203EB6}" type="presParOf" srcId="{65703125-4938-411E-B0E6-9CA3D6A8000D}" destId="{497698EB-A6A3-4F0F-B5AE-6B6C3FBCE11E}" srcOrd="0" destOrd="0" presId="urn:microsoft.com/office/officeart/2005/8/layout/process1"/>
    <dgm:cxn modelId="{90ADCE77-AD77-4EDA-BB9E-4E4BDEB57BE6}" type="presParOf" srcId="{54313513-D7B3-46E1-B67E-DC370ECE1233}" destId="{D1F44FFB-5096-4971-999A-D88A40EE5F57}" srcOrd="2" destOrd="0" presId="urn:microsoft.com/office/officeart/2005/8/layout/process1"/>
    <dgm:cxn modelId="{375632A3-4EED-4BF7-84FD-96A86EA5E13C}" type="presParOf" srcId="{54313513-D7B3-46E1-B67E-DC370ECE1233}" destId="{794CF212-9EA2-4B02-AB06-8F3AD0AB138D}" srcOrd="3" destOrd="0" presId="urn:microsoft.com/office/officeart/2005/8/layout/process1"/>
    <dgm:cxn modelId="{F328BD71-BAC5-4AA9-9288-DD40CA4A2D5E}" type="presParOf" srcId="{794CF212-9EA2-4B02-AB06-8F3AD0AB138D}" destId="{3085B77D-9220-4D21-AF4B-F4F73AE10242}" srcOrd="0" destOrd="0" presId="urn:microsoft.com/office/officeart/2005/8/layout/process1"/>
    <dgm:cxn modelId="{A6BABD15-9111-47DB-BBB6-17BCFF5853EC}" type="presParOf" srcId="{54313513-D7B3-46E1-B67E-DC370ECE1233}" destId="{BC8F58A2-6B66-41B3-B13A-EF1CD255651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945CD3-C1FE-4F24-917D-EBF40C71C81E}" type="doc">
      <dgm:prSet loTypeId="urn:microsoft.com/office/officeart/2005/8/layout/process1" loCatId="process" qsTypeId="urn:microsoft.com/office/officeart/2005/8/quickstyle/simple2" qsCatId="simple" csTypeId="urn:microsoft.com/office/officeart/2005/8/colors/accent5_3" csCatId="accent5" phldr="1"/>
      <dgm:spPr/>
    </dgm:pt>
    <dgm:pt modelId="{33D518DF-9584-455A-B9BF-47684DFB5349}">
      <dgm:prSet phldrT="[Texto]" custT="1"/>
      <dgm:spPr>
        <a:solidFill>
          <a:srgbClr val="EB3B2D"/>
        </a:solidFill>
      </dgm:spPr>
      <dgm:t>
        <a:bodyPr/>
        <a:lstStyle/>
        <a:p>
          <a:pPr algn="ctr"/>
          <a:r>
            <a:rPr lang="en-US" sz="1400" noProof="0" dirty="0" smtClean="0">
              <a:latin typeface="Bahnschrift" panose="020B0502040204020203" pitchFamily="34" charset="0"/>
            </a:rPr>
            <a:t>A mobile plan for connectivity</a:t>
          </a:r>
          <a:endParaRPr lang="en-US" sz="1400" noProof="0" dirty="0">
            <a:latin typeface="Bahnschrift" panose="020B0502040204020203" pitchFamily="34" charset="0"/>
          </a:endParaRPr>
        </a:p>
      </dgm:t>
    </dgm:pt>
    <dgm:pt modelId="{D1BD2BDF-8A5B-4B70-A1FA-245335126EF6}" type="parTrans" cxnId="{6C627ABC-0B07-4DA6-8CA3-8E819F7CC7E3}">
      <dgm:prSet/>
      <dgm:spPr/>
      <dgm:t>
        <a:bodyPr/>
        <a:lstStyle/>
        <a:p>
          <a:pPr algn="ctr"/>
          <a:endParaRPr lang="es-ES" sz="1400">
            <a:latin typeface="Bahnschrift" panose="020B0502040204020203" pitchFamily="34" charset="0"/>
          </a:endParaRPr>
        </a:p>
      </dgm:t>
    </dgm:pt>
    <dgm:pt modelId="{824A1719-157E-47A2-AFF7-FCFE009D9884}" type="sibTrans" cxnId="{6C627ABC-0B07-4DA6-8CA3-8E819F7CC7E3}">
      <dgm:prSet custT="1"/>
      <dgm:spPr>
        <a:solidFill>
          <a:srgbClr val="A5A5A5"/>
        </a:solidFill>
      </dgm:spPr>
      <dgm:t>
        <a:bodyPr/>
        <a:lstStyle/>
        <a:p>
          <a:pPr algn="ctr"/>
          <a:endParaRPr lang="es-ES" sz="1400">
            <a:latin typeface="Bahnschrift" panose="020B0502040204020203" pitchFamily="34" charset="0"/>
          </a:endParaRPr>
        </a:p>
      </dgm:t>
    </dgm:pt>
    <dgm:pt modelId="{66C421E1-84EF-42B4-B176-B9E1E6A98657}">
      <dgm:prSet phldrT="[Texto]" custT="1"/>
      <dgm:spPr>
        <a:solidFill>
          <a:srgbClr val="EB3B2D"/>
        </a:solidFill>
      </dgm:spPr>
      <dgm:t>
        <a:bodyPr/>
        <a:lstStyle/>
        <a:p>
          <a:pPr algn="ctr"/>
          <a:r>
            <a:rPr lang="en-US" sz="1400" noProof="0" dirty="0" smtClean="0">
              <a:latin typeface="Bahnschrift" panose="020B0502040204020203" pitchFamily="34" charset="0"/>
            </a:rPr>
            <a:t>A platform for international transfer</a:t>
          </a:r>
          <a:endParaRPr lang="en-US" sz="1400" noProof="0" dirty="0">
            <a:latin typeface="Bahnschrift" panose="020B0502040204020203" pitchFamily="34" charset="0"/>
          </a:endParaRPr>
        </a:p>
      </dgm:t>
    </dgm:pt>
    <dgm:pt modelId="{C0332967-A8AF-4774-ACFA-A6C3375BCA6A}" type="parTrans" cxnId="{453137A2-7C06-4F6B-9701-4E3508971F23}">
      <dgm:prSet/>
      <dgm:spPr/>
      <dgm:t>
        <a:bodyPr/>
        <a:lstStyle/>
        <a:p>
          <a:pPr algn="ctr"/>
          <a:endParaRPr lang="es-ES" sz="1400">
            <a:latin typeface="Bahnschrift" panose="020B0502040204020203" pitchFamily="34" charset="0"/>
          </a:endParaRPr>
        </a:p>
      </dgm:t>
    </dgm:pt>
    <dgm:pt modelId="{BF9BF09F-6086-4E46-B7A2-85786B58F95B}" type="sibTrans" cxnId="{453137A2-7C06-4F6B-9701-4E3508971F23}">
      <dgm:prSet custT="1"/>
      <dgm:spPr>
        <a:solidFill>
          <a:srgbClr val="A5A5A5"/>
        </a:solidFill>
      </dgm:spPr>
      <dgm:t>
        <a:bodyPr/>
        <a:lstStyle/>
        <a:p>
          <a:pPr algn="ctr"/>
          <a:endParaRPr lang="es-ES" sz="1400" dirty="0">
            <a:latin typeface="Bahnschrift" panose="020B0502040204020203" pitchFamily="34" charset="0"/>
          </a:endParaRPr>
        </a:p>
      </dgm:t>
    </dgm:pt>
    <dgm:pt modelId="{B41C4AE9-04D6-4690-B637-A042DBC683C1}">
      <dgm:prSet custT="1"/>
      <dgm:spPr>
        <a:solidFill>
          <a:srgbClr val="EB3B2D"/>
        </a:solidFill>
      </dgm:spPr>
      <dgm:t>
        <a:bodyPr/>
        <a:lstStyle/>
        <a:p>
          <a:pPr algn="ctr"/>
          <a:r>
            <a:rPr lang="en-US" sz="1400" noProof="0" dirty="0" smtClean="0">
              <a:latin typeface="Bahnschrift" panose="020B0502040204020203" pitchFamily="34" charset="0"/>
            </a:rPr>
            <a:t>An app for communication</a:t>
          </a:r>
          <a:endParaRPr lang="en-US" sz="1400" noProof="0" dirty="0">
            <a:latin typeface="Bahnschrift" panose="020B0502040204020203" pitchFamily="34" charset="0"/>
          </a:endParaRPr>
        </a:p>
      </dgm:t>
    </dgm:pt>
    <dgm:pt modelId="{C3209C4A-04C8-4D5B-B043-3D6977449591}" type="parTrans" cxnId="{72D49B21-3F39-4B16-9CEB-DBD5A6986127}">
      <dgm:prSet/>
      <dgm:spPr/>
      <dgm:t>
        <a:bodyPr/>
        <a:lstStyle/>
        <a:p>
          <a:pPr algn="ctr"/>
          <a:endParaRPr lang="es-ES" sz="1400">
            <a:latin typeface="Bahnschrift" panose="020B0502040204020203" pitchFamily="34" charset="0"/>
          </a:endParaRPr>
        </a:p>
      </dgm:t>
    </dgm:pt>
    <dgm:pt modelId="{EC6844E8-6ADB-4300-A750-ED8DF5BF24A5}" type="sibTrans" cxnId="{72D49B21-3F39-4B16-9CEB-DBD5A6986127}">
      <dgm:prSet custT="1"/>
      <dgm:spPr>
        <a:solidFill>
          <a:srgbClr val="A5A5A5"/>
        </a:solidFill>
      </dgm:spPr>
      <dgm:t>
        <a:bodyPr/>
        <a:lstStyle/>
        <a:p>
          <a:pPr algn="ctr"/>
          <a:endParaRPr lang="es-ES" sz="1400" dirty="0">
            <a:latin typeface="Bahnschrift" panose="020B0502040204020203" pitchFamily="34" charset="0"/>
          </a:endParaRPr>
        </a:p>
      </dgm:t>
    </dgm:pt>
    <dgm:pt modelId="{54313513-D7B3-46E1-B67E-DC370ECE1233}" type="pres">
      <dgm:prSet presAssocID="{46945CD3-C1FE-4F24-917D-EBF40C71C81E}" presName="Name0" presStyleCnt="0">
        <dgm:presLayoutVars>
          <dgm:dir/>
          <dgm:resizeHandles val="exact"/>
        </dgm:presLayoutVars>
      </dgm:prSet>
      <dgm:spPr/>
    </dgm:pt>
    <dgm:pt modelId="{D245834D-3217-425E-9C8B-BD1B0F604299}" type="pres">
      <dgm:prSet presAssocID="{33D518DF-9584-455A-B9BF-47684DFB5349}" presName="node" presStyleLbl="node1" presStyleIdx="0" presStyleCnt="3">
        <dgm:presLayoutVars>
          <dgm:bulletEnabled val="1"/>
        </dgm:presLayoutVars>
      </dgm:prSet>
      <dgm:spPr/>
      <dgm:t>
        <a:bodyPr/>
        <a:lstStyle/>
        <a:p>
          <a:endParaRPr lang="es-ES"/>
        </a:p>
      </dgm:t>
    </dgm:pt>
    <dgm:pt modelId="{65703125-4938-411E-B0E6-9CA3D6A8000D}" type="pres">
      <dgm:prSet presAssocID="{824A1719-157E-47A2-AFF7-FCFE009D9884}" presName="sibTrans" presStyleLbl="sibTrans2D1" presStyleIdx="0" presStyleCnt="2"/>
      <dgm:spPr/>
      <dgm:t>
        <a:bodyPr/>
        <a:lstStyle/>
        <a:p>
          <a:endParaRPr lang="es-ES"/>
        </a:p>
      </dgm:t>
    </dgm:pt>
    <dgm:pt modelId="{497698EB-A6A3-4F0F-B5AE-6B6C3FBCE11E}" type="pres">
      <dgm:prSet presAssocID="{824A1719-157E-47A2-AFF7-FCFE009D9884}" presName="connectorText" presStyleLbl="sibTrans2D1" presStyleIdx="0" presStyleCnt="2"/>
      <dgm:spPr/>
      <dgm:t>
        <a:bodyPr/>
        <a:lstStyle/>
        <a:p>
          <a:endParaRPr lang="es-ES"/>
        </a:p>
      </dgm:t>
    </dgm:pt>
    <dgm:pt modelId="{D1F44FFB-5096-4971-999A-D88A40EE5F57}" type="pres">
      <dgm:prSet presAssocID="{B41C4AE9-04D6-4690-B637-A042DBC683C1}" presName="node" presStyleLbl="node1" presStyleIdx="1" presStyleCnt="3">
        <dgm:presLayoutVars>
          <dgm:bulletEnabled val="1"/>
        </dgm:presLayoutVars>
      </dgm:prSet>
      <dgm:spPr/>
      <dgm:t>
        <a:bodyPr/>
        <a:lstStyle/>
        <a:p>
          <a:endParaRPr lang="es-ES"/>
        </a:p>
      </dgm:t>
    </dgm:pt>
    <dgm:pt modelId="{794CF212-9EA2-4B02-AB06-8F3AD0AB138D}" type="pres">
      <dgm:prSet presAssocID="{EC6844E8-6ADB-4300-A750-ED8DF5BF24A5}" presName="sibTrans" presStyleLbl="sibTrans2D1" presStyleIdx="1" presStyleCnt="2"/>
      <dgm:spPr/>
      <dgm:t>
        <a:bodyPr/>
        <a:lstStyle/>
        <a:p>
          <a:endParaRPr lang="es-ES"/>
        </a:p>
      </dgm:t>
    </dgm:pt>
    <dgm:pt modelId="{3085B77D-9220-4D21-AF4B-F4F73AE10242}" type="pres">
      <dgm:prSet presAssocID="{EC6844E8-6ADB-4300-A750-ED8DF5BF24A5}" presName="connectorText" presStyleLbl="sibTrans2D1" presStyleIdx="1" presStyleCnt="2"/>
      <dgm:spPr/>
      <dgm:t>
        <a:bodyPr/>
        <a:lstStyle/>
        <a:p>
          <a:endParaRPr lang="es-ES"/>
        </a:p>
      </dgm:t>
    </dgm:pt>
    <dgm:pt modelId="{BC8F58A2-6B66-41B3-B13A-EF1CD2556515}" type="pres">
      <dgm:prSet presAssocID="{66C421E1-84EF-42B4-B176-B9E1E6A98657}" presName="node" presStyleLbl="node1" presStyleIdx="2" presStyleCnt="3">
        <dgm:presLayoutVars>
          <dgm:bulletEnabled val="1"/>
        </dgm:presLayoutVars>
      </dgm:prSet>
      <dgm:spPr/>
      <dgm:t>
        <a:bodyPr/>
        <a:lstStyle/>
        <a:p>
          <a:endParaRPr lang="es-ES"/>
        </a:p>
      </dgm:t>
    </dgm:pt>
  </dgm:ptLst>
  <dgm:cxnLst>
    <dgm:cxn modelId="{72D49B21-3F39-4B16-9CEB-DBD5A6986127}" srcId="{46945CD3-C1FE-4F24-917D-EBF40C71C81E}" destId="{B41C4AE9-04D6-4690-B637-A042DBC683C1}" srcOrd="1" destOrd="0" parTransId="{C3209C4A-04C8-4D5B-B043-3D6977449591}" sibTransId="{EC6844E8-6ADB-4300-A750-ED8DF5BF24A5}"/>
    <dgm:cxn modelId="{C2C67F73-B53D-467D-B7B7-0A751C44651C}" type="presOf" srcId="{33D518DF-9584-455A-B9BF-47684DFB5349}" destId="{D245834D-3217-425E-9C8B-BD1B0F604299}" srcOrd="0" destOrd="0" presId="urn:microsoft.com/office/officeart/2005/8/layout/process1"/>
    <dgm:cxn modelId="{D506155C-8807-42B4-8C6C-36D798053686}" type="presOf" srcId="{EC6844E8-6ADB-4300-A750-ED8DF5BF24A5}" destId="{3085B77D-9220-4D21-AF4B-F4F73AE10242}" srcOrd="1" destOrd="0" presId="urn:microsoft.com/office/officeart/2005/8/layout/process1"/>
    <dgm:cxn modelId="{E7E37410-B063-4FBC-A0C6-6DEFD5ECE434}" type="presOf" srcId="{824A1719-157E-47A2-AFF7-FCFE009D9884}" destId="{497698EB-A6A3-4F0F-B5AE-6B6C3FBCE11E}" srcOrd="1" destOrd="0" presId="urn:microsoft.com/office/officeart/2005/8/layout/process1"/>
    <dgm:cxn modelId="{628DAD6E-5896-4682-BA70-283E5CF362EB}" type="presOf" srcId="{EC6844E8-6ADB-4300-A750-ED8DF5BF24A5}" destId="{794CF212-9EA2-4B02-AB06-8F3AD0AB138D}" srcOrd="0" destOrd="0" presId="urn:microsoft.com/office/officeart/2005/8/layout/process1"/>
    <dgm:cxn modelId="{D58EB58D-4E0B-4643-9335-EC2F393AD6BA}" type="presOf" srcId="{824A1719-157E-47A2-AFF7-FCFE009D9884}" destId="{65703125-4938-411E-B0E6-9CA3D6A8000D}" srcOrd="0" destOrd="0" presId="urn:microsoft.com/office/officeart/2005/8/layout/process1"/>
    <dgm:cxn modelId="{B762B52E-E4CC-4FA7-B22C-AE151EA6D370}" type="presOf" srcId="{66C421E1-84EF-42B4-B176-B9E1E6A98657}" destId="{BC8F58A2-6B66-41B3-B13A-EF1CD2556515}" srcOrd="0" destOrd="0" presId="urn:microsoft.com/office/officeart/2005/8/layout/process1"/>
    <dgm:cxn modelId="{6C627ABC-0B07-4DA6-8CA3-8E819F7CC7E3}" srcId="{46945CD3-C1FE-4F24-917D-EBF40C71C81E}" destId="{33D518DF-9584-455A-B9BF-47684DFB5349}" srcOrd="0" destOrd="0" parTransId="{D1BD2BDF-8A5B-4B70-A1FA-245335126EF6}" sibTransId="{824A1719-157E-47A2-AFF7-FCFE009D9884}"/>
    <dgm:cxn modelId="{453137A2-7C06-4F6B-9701-4E3508971F23}" srcId="{46945CD3-C1FE-4F24-917D-EBF40C71C81E}" destId="{66C421E1-84EF-42B4-B176-B9E1E6A98657}" srcOrd="2" destOrd="0" parTransId="{C0332967-A8AF-4774-ACFA-A6C3375BCA6A}" sibTransId="{BF9BF09F-6086-4E46-B7A2-85786B58F95B}"/>
    <dgm:cxn modelId="{2E718ABE-28C4-49DD-9A7E-DB6D6FD616B1}" type="presOf" srcId="{B41C4AE9-04D6-4690-B637-A042DBC683C1}" destId="{D1F44FFB-5096-4971-999A-D88A40EE5F57}" srcOrd="0" destOrd="0" presId="urn:microsoft.com/office/officeart/2005/8/layout/process1"/>
    <dgm:cxn modelId="{512FE5E5-2756-4B35-92CE-9120B82AF928}" type="presOf" srcId="{46945CD3-C1FE-4F24-917D-EBF40C71C81E}" destId="{54313513-D7B3-46E1-B67E-DC370ECE1233}" srcOrd="0" destOrd="0" presId="urn:microsoft.com/office/officeart/2005/8/layout/process1"/>
    <dgm:cxn modelId="{ADABEA21-694F-403E-9D1D-AB0F36F5F582}" type="presParOf" srcId="{54313513-D7B3-46E1-B67E-DC370ECE1233}" destId="{D245834D-3217-425E-9C8B-BD1B0F604299}" srcOrd="0" destOrd="0" presId="urn:microsoft.com/office/officeart/2005/8/layout/process1"/>
    <dgm:cxn modelId="{AE3932A8-8232-4951-A594-A2806BE0B8BF}" type="presParOf" srcId="{54313513-D7B3-46E1-B67E-DC370ECE1233}" destId="{65703125-4938-411E-B0E6-9CA3D6A8000D}" srcOrd="1" destOrd="0" presId="urn:microsoft.com/office/officeart/2005/8/layout/process1"/>
    <dgm:cxn modelId="{DC20CDA8-F704-46D6-9BC4-02518F203EB6}" type="presParOf" srcId="{65703125-4938-411E-B0E6-9CA3D6A8000D}" destId="{497698EB-A6A3-4F0F-B5AE-6B6C3FBCE11E}" srcOrd="0" destOrd="0" presId="urn:microsoft.com/office/officeart/2005/8/layout/process1"/>
    <dgm:cxn modelId="{90ADCE77-AD77-4EDA-BB9E-4E4BDEB57BE6}" type="presParOf" srcId="{54313513-D7B3-46E1-B67E-DC370ECE1233}" destId="{D1F44FFB-5096-4971-999A-D88A40EE5F57}" srcOrd="2" destOrd="0" presId="urn:microsoft.com/office/officeart/2005/8/layout/process1"/>
    <dgm:cxn modelId="{375632A3-4EED-4BF7-84FD-96A86EA5E13C}" type="presParOf" srcId="{54313513-D7B3-46E1-B67E-DC370ECE1233}" destId="{794CF212-9EA2-4B02-AB06-8F3AD0AB138D}" srcOrd="3" destOrd="0" presId="urn:microsoft.com/office/officeart/2005/8/layout/process1"/>
    <dgm:cxn modelId="{F328BD71-BAC5-4AA9-9288-DD40CA4A2D5E}" type="presParOf" srcId="{794CF212-9EA2-4B02-AB06-8F3AD0AB138D}" destId="{3085B77D-9220-4D21-AF4B-F4F73AE10242}" srcOrd="0" destOrd="0" presId="urn:microsoft.com/office/officeart/2005/8/layout/process1"/>
    <dgm:cxn modelId="{A6BABD15-9111-47DB-BBB6-17BCFF5853EC}" type="presParOf" srcId="{54313513-D7B3-46E1-B67E-DC370ECE1233}" destId="{BC8F58A2-6B66-41B3-B13A-EF1CD2556515}"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5B0420-ECCE-4D7B-A24B-754A08C94A3C}" type="doc">
      <dgm:prSet loTypeId="urn:microsoft.com/office/officeart/2005/8/layout/radial6" loCatId="cycle" qsTypeId="urn:microsoft.com/office/officeart/2005/8/quickstyle/simple2" qsCatId="simple" csTypeId="urn:microsoft.com/office/officeart/2005/8/colors/colorful2" csCatId="colorful" phldr="1"/>
      <dgm:spPr/>
      <dgm:t>
        <a:bodyPr/>
        <a:lstStyle/>
        <a:p>
          <a:endParaRPr lang="es-ES"/>
        </a:p>
      </dgm:t>
    </dgm:pt>
    <dgm:pt modelId="{1EFD15FF-55D5-41B3-BC7C-D05049B02549}">
      <dgm:prSet phldrT="[Texto]" phldr="1"/>
      <dgm:spPr/>
      <dgm:t>
        <a:bodyPr/>
        <a:lstStyle/>
        <a:p>
          <a:endParaRPr lang="es-ES">
            <a:latin typeface="Bahnschrift" panose="020B0502040204020203" pitchFamily="34" charset="0"/>
          </a:endParaRPr>
        </a:p>
      </dgm:t>
    </dgm:pt>
    <dgm:pt modelId="{FC094FC2-18BE-4BA2-9294-6BFB1AC87571}" type="parTrans" cxnId="{7E83B582-BCB9-4AE3-99A2-F496E5F6D69B}">
      <dgm:prSet/>
      <dgm:spPr/>
      <dgm:t>
        <a:bodyPr/>
        <a:lstStyle/>
        <a:p>
          <a:endParaRPr lang="es-ES">
            <a:latin typeface="Bahnschrift" panose="020B0502040204020203" pitchFamily="34" charset="0"/>
          </a:endParaRPr>
        </a:p>
      </dgm:t>
    </dgm:pt>
    <dgm:pt modelId="{0CF7055B-E91B-42CD-ABA2-260C96D10258}" type="sibTrans" cxnId="{7E83B582-BCB9-4AE3-99A2-F496E5F6D69B}">
      <dgm:prSet/>
      <dgm:spPr/>
      <dgm:t>
        <a:bodyPr/>
        <a:lstStyle/>
        <a:p>
          <a:endParaRPr lang="es-ES">
            <a:latin typeface="Bahnschrift" panose="020B0502040204020203" pitchFamily="34" charset="0"/>
          </a:endParaRPr>
        </a:p>
      </dgm:t>
    </dgm:pt>
    <dgm:pt modelId="{DABEE6D9-67F0-4FF3-8CDA-5C1E329E4137}">
      <dgm:prSet phldrT="[Texto]" phldr="1"/>
      <dgm:spPr/>
      <dgm:t>
        <a:bodyPr/>
        <a:lstStyle/>
        <a:p>
          <a:endParaRPr lang="es-ES">
            <a:latin typeface="Bahnschrift" panose="020B0502040204020203" pitchFamily="34" charset="0"/>
          </a:endParaRPr>
        </a:p>
      </dgm:t>
    </dgm:pt>
    <dgm:pt modelId="{1A275C9C-20DF-4BBD-9300-916455FE6AB8}" type="parTrans" cxnId="{F96DA791-9C04-4CD2-9575-7CAC77746C95}">
      <dgm:prSet/>
      <dgm:spPr/>
      <dgm:t>
        <a:bodyPr/>
        <a:lstStyle/>
        <a:p>
          <a:endParaRPr lang="es-ES">
            <a:latin typeface="Bahnschrift" panose="020B0502040204020203" pitchFamily="34" charset="0"/>
          </a:endParaRPr>
        </a:p>
      </dgm:t>
    </dgm:pt>
    <dgm:pt modelId="{7C5AA4AA-B702-4843-8ABE-0F434FB5F262}" type="sibTrans" cxnId="{F96DA791-9C04-4CD2-9575-7CAC77746C95}">
      <dgm:prSet/>
      <dgm:spPr/>
      <dgm:t>
        <a:bodyPr/>
        <a:lstStyle/>
        <a:p>
          <a:endParaRPr lang="es-ES">
            <a:latin typeface="Bahnschrift" panose="020B0502040204020203" pitchFamily="34" charset="0"/>
          </a:endParaRPr>
        </a:p>
      </dgm:t>
    </dgm:pt>
    <dgm:pt modelId="{649D24F1-456F-43BE-AE76-EC4F2DF5ACB8}">
      <dgm:prSet phldrT="[Texto]" phldr="1"/>
      <dgm:spPr/>
      <dgm:t>
        <a:bodyPr/>
        <a:lstStyle/>
        <a:p>
          <a:endParaRPr lang="es-ES">
            <a:latin typeface="Bahnschrift" panose="020B0502040204020203" pitchFamily="34" charset="0"/>
          </a:endParaRPr>
        </a:p>
      </dgm:t>
    </dgm:pt>
    <dgm:pt modelId="{00A44398-67B3-4C96-A7D3-22F5C2D14396}" type="parTrans" cxnId="{F45B2167-5AB7-4454-800B-BB4400A9B47E}">
      <dgm:prSet/>
      <dgm:spPr/>
      <dgm:t>
        <a:bodyPr/>
        <a:lstStyle/>
        <a:p>
          <a:endParaRPr lang="es-ES">
            <a:latin typeface="Bahnschrift" panose="020B0502040204020203" pitchFamily="34" charset="0"/>
          </a:endParaRPr>
        </a:p>
      </dgm:t>
    </dgm:pt>
    <dgm:pt modelId="{67C54A15-6E5C-47B0-AAC0-93C4E7D84EA1}" type="sibTrans" cxnId="{F45B2167-5AB7-4454-800B-BB4400A9B47E}">
      <dgm:prSet/>
      <dgm:spPr/>
      <dgm:t>
        <a:bodyPr/>
        <a:lstStyle/>
        <a:p>
          <a:endParaRPr lang="es-ES">
            <a:latin typeface="Bahnschrift" panose="020B0502040204020203" pitchFamily="34" charset="0"/>
          </a:endParaRPr>
        </a:p>
      </dgm:t>
    </dgm:pt>
    <dgm:pt modelId="{221F8166-6BF1-46A7-9B68-6A7A30D27795}">
      <dgm:prSet phldrT="[Texto]" phldr="1"/>
      <dgm:spPr/>
      <dgm:t>
        <a:bodyPr/>
        <a:lstStyle/>
        <a:p>
          <a:endParaRPr lang="es-ES">
            <a:latin typeface="Bahnschrift" panose="020B0502040204020203" pitchFamily="34" charset="0"/>
          </a:endParaRPr>
        </a:p>
      </dgm:t>
    </dgm:pt>
    <dgm:pt modelId="{D3000BAA-2315-4FDF-9E91-E87AD04BB218}" type="parTrans" cxnId="{E19A85FD-7B2B-44D6-A978-F13BE3BD362F}">
      <dgm:prSet/>
      <dgm:spPr/>
      <dgm:t>
        <a:bodyPr/>
        <a:lstStyle/>
        <a:p>
          <a:endParaRPr lang="es-ES">
            <a:latin typeface="Bahnschrift" panose="020B0502040204020203" pitchFamily="34" charset="0"/>
          </a:endParaRPr>
        </a:p>
      </dgm:t>
    </dgm:pt>
    <dgm:pt modelId="{30139038-7A9D-4BCA-B0BE-04FDE14FA2A1}" type="sibTrans" cxnId="{E19A85FD-7B2B-44D6-A978-F13BE3BD362F}">
      <dgm:prSet/>
      <dgm:spPr/>
      <dgm:t>
        <a:bodyPr/>
        <a:lstStyle/>
        <a:p>
          <a:endParaRPr lang="es-ES">
            <a:latin typeface="Bahnschrift" panose="020B0502040204020203" pitchFamily="34" charset="0"/>
          </a:endParaRPr>
        </a:p>
      </dgm:t>
    </dgm:pt>
    <dgm:pt modelId="{6009E359-85CF-44FC-8BC5-9EDF7EC5C86B}">
      <dgm:prSet phldrT="[Texto]" phldr="1"/>
      <dgm:spPr/>
      <dgm:t>
        <a:bodyPr/>
        <a:lstStyle/>
        <a:p>
          <a:endParaRPr lang="es-ES">
            <a:latin typeface="Bahnschrift" panose="020B0502040204020203" pitchFamily="34" charset="0"/>
          </a:endParaRPr>
        </a:p>
      </dgm:t>
    </dgm:pt>
    <dgm:pt modelId="{A34A1F72-0FBE-4DA1-9852-E2638BF4ACD6}" type="parTrans" cxnId="{0D9156BC-D3D5-45E0-A352-119159D36AC4}">
      <dgm:prSet/>
      <dgm:spPr/>
      <dgm:t>
        <a:bodyPr/>
        <a:lstStyle/>
        <a:p>
          <a:endParaRPr lang="es-ES">
            <a:latin typeface="Bahnschrift" panose="020B0502040204020203" pitchFamily="34" charset="0"/>
          </a:endParaRPr>
        </a:p>
      </dgm:t>
    </dgm:pt>
    <dgm:pt modelId="{C55F75B7-562C-48EB-85B4-DF66776452EC}" type="sibTrans" cxnId="{0D9156BC-D3D5-45E0-A352-119159D36AC4}">
      <dgm:prSet/>
      <dgm:spPr/>
      <dgm:t>
        <a:bodyPr/>
        <a:lstStyle/>
        <a:p>
          <a:endParaRPr lang="es-ES">
            <a:latin typeface="Bahnschrift" panose="020B0502040204020203" pitchFamily="34" charset="0"/>
          </a:endParaRPr>
        </a:p>
      </dgm:t>
    </dgm:pt>
    <dgm:pt modelId="{B4FC8C05-DB5D-45BF-9F18-F877704A33CB}">
      <dgm:prSet phldrT="[Texto]" phldr="1"/>
      <dgm:spPr/>
      <dgm:t>
        <a:bodyPr/>
        <a:lstStyle/>
        <a:p>
          <a:endParaRPr lang="es-ES">
            <a:latin typeface="Bahnschrift" panose="020B0502040204020203" pitchFamily="34" charset="0"/>
          </a:endParaRPr>
        </a:p>
      </dgm:t>
    </dgm:pt>
    <dgm:pt modelId="{FA808747-A515-4F44-AE6B-D793034DA6FB}" type="parTrans" cxnId="{24D46C2A-15B3-449A-B1DF-D5DA296AEC00}">
      <dgm:prSet/>
      <dgm:spPr/>
      <dgm:t>
        <a:bodyPr/>
        <a:lstStyle/>
        <a:p>
          <a:endParaRPr lang="es-ES">
            <a:latin typeface="Bahnschrift" panose="020B0502040204020203" pitchFamily="34" charset="0"/>
          </a:endParaRPr>
        </a:p>
      </dgm:t>
    </dgm:pt>
    <dgm:pt modelId="{9FDE40D6-2C72-40DE-A8A6-C168DFCFFEBF}" type="sibTrans" cxnId="{24D46C2A-15B3-449A-B1DF-D5DA296AEC00}">
      <dgm:prSet/>
      <dgm:spPr/>
      <dgm:t>
        <a:bodyPr/>
        <a:lstStyle/>
        <a:p>
          <a:endParaRPr lang="es-ES">
            <a:latin typeface="Bahnschrift" panose="020B0502040204020203" pitchFamily="34" charset="0"/>
          </a:endParaRPr>
        </a:p>
      </dgm:t>
    </dgm:pt>
    <dgm:pt modelId="{AAFA4830-36B3-49C6-900F-E86763798945}">
      <dgm:prSet custT="1"/>
      <dgm:spPr/>
      <dgm:t>
        <a:bodyPr/>
        <a:lstStyle/>
        <a:p>
          <a:r>
            <a:rPr lang="en-US" sz="1200" noProof="0" dirty="0" smtClean="0">
              <a:latin typeface="Bahnschrift" panose="020B0502040204020203" pitchFamily="34" charset="0"/>
            </a:rPr>
            <a:t>Ecosystem Upside</a:t>
          </a:r>
          <a:endParaRPr lang="en-US" sz="1200" noProof="0" dirty="0">
            <a:latin typeface="Bahnschrift" panose="020B0502040204020203" pitchFamily="34" charset="0"/>
          </a:endParaRPr>
        </a:p>
      </dgm:t>
    </dgm:pt>
    <dgm:pt modelId="{66F45FD5-F6B8-4315-A73D-7744C2CCC2F2}" type="parTrans" cxnId="{4F6F35C7-58EB-4658-839A-473260CEE120}">
      <dgm:prSet/>
      <dgm:spPr/>
      <dgm:t>
        <a:bodyPr/>
        <a:lstStyle/>
        <a:p>
          <a:endParaRPr lang="es-ES">
            <a:latin typeface="Bahnschrift" panose="020B0502040204020203" pitchFamily="34" charset="0"/>
          </a:endParaRPr>
        </a:p>
      </dgm:t>
    </dgm:pt>
    <dgm:pt modelId="{F23C4B74-4C85-40E9-8C92-FEB349B9F54B}" type="sibTrans" cxnId="{4F6F35C7-58EB-4658-839A-473260CEE120}">
      <dgm:prSet/>
      <dgm:spPr/>
      <dgm:t>
        <a:bodyPr/>
        <a:lstStyle/>
        <a:p>
          <a:endParaRPr lang="es-ES">
            <a:latin typeface="Bahnschrift" panose="020B0502040204020203" pitchFamily="34" charset="0"/>
          </a:endParaRPr>
        </a:p>
      </dgm:t>
    </dgm:pt>
    <dgm:pt modelId="{71519048-8AC1-472E-A529-4FB0AB1045B0}">
      <dgm:prSet custT="1"/>
      <dgm:spPr/>
      <dgm:t>
        <a:bodyPr/>
        <a:lstStyle/>
        <a:p>
          <a:r>
            <a:rPr lang="en-US" sz="1200" noProof="0" dirty="0" smtClean="0">
              <a:latin typeface="Bahnschrift" panose="020B0502040204020203" pitchFamily="34" charset="0"/>
            </a:rPr>
            <a:t>Subscription &amp; Connectivity Revenue</a:t>
          </a:r>
          <a:endParaRPr lang="en-US" sz="1200" noProof="0" dirty="0">
            <a:latin typeface="Bahnschrift" panose="020B0502040204020203" pitchFamily="34" charset="0"/>
          </a:endParaRPr>
        </a:p>
      </dgm:t>
    </dgm:pt>
    <dgm:pt modelId="{843374A6-7415-433C-9A0D-0E7DE4CF54B3}" type="parTrans" cxnId="{4B001EFB-8561-4038-B38C-C1EBFCAB5725}">
      <dgm:prSet/>
      <dgm:spPr/>
      <dgm:t>
        <a:bodyPr/>
        <a:lstStyle/>
        <a:p>
          <a:endParaRPr lang="es-ES">
            <a:latin typeface="Bahnschrift" panose="020B0502040204020203" pitchFamily="34" charset="0"/>
          </a:endParaRPr>
        </a:p>
      </dgm:t>
    </dgm:pt>
    <dgm:pt modelId="{247BA12D-938F-48BE-8F99-29B713C90B53}" type="sibTrans" cxnId="{4B001EFB-8561-4038-B38C-C1EBFCAB5725}">
      <dgm:prSet/>
      <dgm:spPr/>
      <dgm:t>
        <a:bodyPr/>
        <a:lstStyle/>
        <a:p>
          <a:endParaRPr lang="es-ES">
            <a:latin typeface="Bahnschrift" panose="020B0502040204020203" pitchFamily="34" charset="0"/>
          </a:endParaRPr>
        </a:p>
      </dgm:t>
    </dgm:pt>
    <dgm:pt modelId="{5AF55A97-5AA0-4ED1-BD86-BB4DB4B64BE3}">
      <dgm:prSet phldrT="[Texto]" custT="1"/>
      <dgm:spPr/>
      <dgm:t>
        <a:bodyPr/>
        <a:lstStyle/>
        <a:p>
          <a:r>
            <a:rPr lang="en-US" sz="1600" dirty="0" smtClean="0">
              <a:latin typeface="Bahnschrift" panose="020B0502040204020203" pitchFamily="34" charset="0"/>
            </a:rPr>
            <a:t>Monetizing the Network, Not the Transaction</a:t>
          </a:r>
          <a:endParaRPr lang="es-ES" sz="1600" dirty="0">
            <a:latin typeface="Bahnschrift" panose="020B0502040204020203" pitchFamily="34" charset="0"/>
          </a:endParaRPr>
        </a:p>
      </dgm:t>
    </dgm:pt>
    <dgm:pt modelId="{D78917FE-26BB-4C77-97A6-421AE326921B}" type="sibTrans" cxnId="{1028D4EE-5DFD-44E8-A356-23904FF6D73B}">
      <dgm:prSet/>
      <dgm:spPr/>
      <dgm:t>
        <a:bodyPr/>
        <a:lstStyle/>
        <a:p>
          <a:endParaRPr lang="es-ES">
            <a:latin typeface="Bahnschrift" panose="020B0502040204020203" pitchFamily="34" charset="0"/>
          </a:endParaRPr>
        </a:p>
      </dgm:t>
    </dgm:pt>
    <dgm:pt modelId="{75AF6C5F-C144-44FC-9200-3280A58DDB1A}" type="parTrans" cxnId="{1028D4EE-5DFD-44E8-A356-23904FF6D73B}">
      <dgm:prSet/>
      <dgm:spPr/>
      <dgm:t>
        <a:bodyPr/>
        <a:lstStyle/>
        <a:p>
          <a:endParaRPr lang="es-ES">
            <a:latin typeface="Bahnschrift" panose="020B0502040204020203" pitchFamily="34" charset="0"/>
          </a:endParaRPr>
        </a:p>
      </dgm:t>
    </dgm:pt>
    <dgm:pt modelId="{618BF16A-0A25-45AC-A1D3-B68C1688F0C8}">
      <dgm:prSet phldrT="[Texto]" custT="1"/>
      <dgm:spPr/>
      <dgm:t>
        <a:bodyPr/>
        <a:lstStyle/>
        <a:p>
          <a:r>
            <a:rPr lang="en-US" sz="1200" noProof="0" dirty="0" smtClean="0">
              <a:latin typeface="Bahnschrift" panose="020B0502040204020203" pitchFamily="34" charset="0"/>
            </a:rPr>
            <a:t>Transaction-Based Revenue</a:t>
          </a:r>
          <a:endParaRPr lang="en-US" sz="1200" noProof="0" dirty="0">
            <a:latin typeface="Bahnschrift" panose="020B0502040204020203" pitchFamily="34" charset="0"/>
          </a:endParaRPr>
        </a:p>
      </dgm:t>
    </dgm:pt>
    <dgm:pt modelId="{F56BEC84-10C8-45AF-B8F9-01A2A0FE33D5}" type="sibTrans" cxnId="{CC9D5A20-50CA-4AAD-B96E-76BB3E4CD8D5}">
      <dgm:prSet/>
      <dgm:spPr/>
      <dgm:t>
        <a:bodyPr/>
        <a:lstStyle/>
        <a:p>
          <a:endParaRPr lang="es-ES">
            <a:latin typeface="Bahnschrift" panose="020B0502040204020203" pitchFamily="34" charset="0"/>
          </a:endParaRPr>
        </a:p>
      </dgm:t>
    </dgm:pt>
    <dgm:pt modelId="{8F388DE4-4691-499C-84AD-1911FF13931F}" type="parTrans" cxnId="{CC9D5A20-50CA-4AAD-B96E-76BB3E4CD8D5}">
      <dgm:prSet/>
      <dgm:spPr/>
      <dgm:t>
        <a:bodyPr/>
        <a:lstStyle/>
        <a:p>
          <a:endParaRPr lang="es-ES">
            <a:latin typeface="Bahnschrift" panose="020B0502040204020203" pitchFamily="34" charset="0"/>
          </a:endParaRPr>
        </a:p>
      </dgm:t>
    </dgm:pt>
    <dgm:pt modelId="{1E9BAA5E-8C8D-457D-8585-5E2C61C60526}">
      <dgm:prSet custT="1"/>
      <dgm:spPr/>
      <dgm:t>
        <a:bodyPr/>
        <a:lstStyle/>
        <a:p>
          <a:r>
            <a:rPr lang="es-CO" sz="1200" smtClean="0">
              <a:latin typeface="Bahnschrift" panose="020B0502040204020203" pitchFamily="34" charset="0"/>
            </a:rPr>
            <a:t>A Scalable Model</a:t>
          </a:r>
          <a:endParaRPr lang="es-CO" sz="1200" dirty="0">
            <a:latin typeface="Bahnschrift" panose="020B0502040204020203" pitchFamily="34" charset="0"/>
          </a:endParaRPr>
        </a:p>
      </dgm:t>
    </dgm:pt>
    <dgm:pt modelId="{958E3D19-A3DE-44F6-A191-4158E6BA9AA0}" type="parTrans" cxnId="{C74F95C5-17A1-4C4F-8A0B-5CF550FB7DA8}">
      <dgm:prSet/>
      <dgm:spPr/>
      <dgm:t>
        <a:bodyPr/>
        <a:lstStyle/>
        <a:p>
          <a:endParaRPr lang="es-ES">
            <a:latin typeface="Bahnschrift" panose="020B0502040204020203" pitchFamily="34" charset="0"/>
          </a:endParaRPr>
        </a:p>
      </dgm:t>
    </dgm:pt>
    <dgm:pt modelId="{87FF5290-4DDC-43C6-A88D-94734F34548C}" type="sibTrans" cxnId="{C74F95C5-17A1-4C4F-8A0B-5CF550FB7DA8}">
      <dgm:prSet/>
      <dgm:spPr/>
      <dgm:t>
        <a:bodyPr/>
        <a:lstStyle/>
        <a:p>
          <a:endParaRPr lang="es-ES">
            <a:latin typeface="Bahnschrift" panose="020B0502040204020203" pitchFamily="34" charset="0"/>
          </a:endParaRPr>
        </a:p>
      </dgm:t>
    </dgm:pt>
    <dgm:pt modelId="{5FDBE0C7-0D19-416C-AF2A-CFB26E5B5732}">
      <dgm:prSet custT="1"/>
      <dgm:spPr/>
      <dgm:t>
        <a:bodyPr/>
        <a:lstStyle/>
        <a:p>
          <a:r>
            <a:rPr lang="en-US" sz="1200" noProof="0" dirty="0" smtClean="0">
              <a:latin typeface="Bahnschrift" panose="020B0502040204020203" pitchFamily="34" charset="0"/>
            </a:rPr>
            <a:t>Retail &amp; Infrastructure Revenue</a:t>
          </a:r>
          <a:endParaRPr lang="en-US" sz="1200" noProof="0" dirty="0">
            <a:latin typeface="Bahnschrift" panose="020B0502040204020203" pitchFamily="34" charset="0"/>
          </a:endParaRPr>
        </a:p>
      </dgm:t>
    </dgm:pt>
    <dgm:pt modelId="{689A8B83-D457-42E5-9229-ADC83EC0730F}" type="sibTrans" cxnId="{14C40287-3853-4F08-B7DF-9D118D46D6CD}">
      <dgm:prSet/>
      <dgm:spPr/>
      <dgm:t>
        <a:bodyPr/>
        <a:lstStyle/>
        <a:p>
          <a:endParaRPr lang="es-ES">
            <a:latin typeface="Bahnschrift" panose="020B0502040204020203" pitchFamily="34" charset="0"/>
          </a:endParaRPr>
        </a:p>
      </dgm:t>
    </dgm:pt>
    <dgm:pt modelId="{42D8B4B4-BB81-4216-B996-7251D6ADE2CA}" type="parTrans" cxnId="{14C40287-3853-4F08-B7DF-9D118D46D6CD}">
      <dgm:prSet/>
      <dgm:spPr/>
      <dgm:t>
        <a:bodyPr/>
        <a:lstStyle/>
        <a:p>
          <a:endParaRPr lang="es-ES">
            <a:latin typeface="Bahnschrift" panose="020B0502040204020203" pitchFamily="34" charset="0"/>
          </a:endParaRPr>
        </a:p>
      </dgm:t>
    </dgm:pt>
    <dgm:pt modelId="{5F838210-17FF-46F7-BEA6-B649ABE1F4D2}" type="pres">
      <dgm:prSet presAssocID="{495B0420-ECCE-4D7B-A24B-754A08C94A3C}" presName="Name0" presStyleCnt="0">
        <dgm:presLayoutVars>
          <dgm:chMax val="1"/>
          <dgm:dir/>
          <dgm:animLvl val="ctr"/>
          <dgm:resizeHandles val="exact"/>
        </dgm:presLayoutVars>
      </dgm:prSet>
      <dgm:spPr/>
      <dgm:t>
        <a:bodyPr/>
        <a:lstStyle/>
        <a:p>
          <a:endParaRPr lang="es-ES"/>
        </a:p>
      </dgm:t>
    </dgm:pt>
    <dgm:pt modelId="{AD62878E-FD86-4194-A2C1-6BC2F476072F}" type="pres">
      <dgm:prSet presAssocID="{5AF55A97-5AA0-4ED1-BD86-BB4DB4B64BE3}" presName="centerShape" presStyleLbl="node0" presStyleIdx="0" presStyleCnt="1"/>
      <dgm:spPr/>
      <dgm:t>
        <a:bodyPr/>
        <a:lstStyle/>
        <a:p>
          <a:endParaRPr lang="es-ES"/>
        </a:p>
      </dgm:t>
    </dgm:pt>
    <dgm:pt modelId="{83F5FF31-762D-48F7-85BB-14A7D780E63D}" type="pres">
      <dgm:prSet presAssocID="{618BF16A-0A25-45AC-A1D3-B68C1688F0C8}" presName="node" presStyleLbl="node1" presStyleIdx="0" presStyleCnt="5">
        <dgm:presLayoutVars>
          <dgm:bulletEnabled val="1"/>
        </dgm:presLayoutVars>
      </dgm:prSet>
      <dgm:spPr/>
      <dgm:t>
        <a:bodyPr/>
        <a:lstStyle/>
        <a:p>
          <a:endParaRPr lang="es-ES"/>
        </a:p>
      </dgm:t>
    </dgm:pt>
    <dgm:pt modelId="{070B1E7E-2AD6-4180-A43A-C2F9C9FE58AA}" type="pres">
      <dgm:prSet presAssocID="{618BF16A-0A25-45AC-A1D3-B68C1688F0C8}" presName="dummy" presStyleCnt="0"/>
      <dgm:spPr/>
    </dgm:pt>
    <dgm:pt modelId="{F5E569D8-E59C-4C17-892E-D2A801E72AD5}" type="pres">
      <dgm:prSet presAssocID="{F56BEC84-10C8-45AF-B8F9-01A2A0FE33D5}" presName="sibTrans" presStyleLbl="sibTrans2D1" presStyleIdx="0" presStyleCnt="5"/>
      <dgm:spPr/>
      <dgm:t>
        <a:bodyPr/>
        <a:lstStyle/>
        <a:p>
          <a:endParaRPr lang="es-ES"/>
        </a:p>
      </dgm:t>
    </dgm:pt>
    <dgm:pt modelId="{B4BFAC70-4613-42C4-9754-593E2791C4DF}" type="pres">
      <dgm:prSet presAssocID="{AAFA4830-36B3-49C6-900F-E86763798945}" presName="node" presStyleLbl="node1" presStyleIdx="1" presStyleCnt="5" custRadScaleRad="96768" custRadScaleInc="30699">
        <dgm:presLayoutVars>
          <dgm:bulletEnabled val="1"/>
        </dgm:presLayoutVars>
      </dgm:prSet>
      <dgm:spPr/>
      <dgm:t>
        <a:bodyPr/>
        <a:lstStyle/>
        <a:p>
          <a:endParaRPr lang="es-ES"/>
        </a:p>
      </dgm:t>
    </dgm:pt>
    <dgm:pt modelId="{FB8B7E4F-472B-41D0-9F1F-1925DA131928}" type="pres">
      <dgm:prSet presAssocID="{AAFA4830-36B3-49C6-900F-E86763798945}" presName="dummy" presStyleCnt="0"/>
      <dgm:spPr/>
    </dgm:pt>
    <dgm:pt modelId="{1EA440AB-28BD-4E47-B55A-68C514843E7D}" type="pres">
      <dgm:prSet presAssocID="{F23C4B74-4C85-40E9-8C92-FEB349B9F54B}" presName="sibTrans" presStyleLbl="sibTrans2D1" presStyleIdx="1" presStyleCnt="5"/>
      <dgm:spPr/>
      <dgm:t>
        <a:bodyPr/>
        <a:lstStyle/>
        <a:p>
          <a:endParaRPr lang="es-ES"/>
        </a:p>
      </dgm:t>
    </dgm:pt>
    <dgm:pt modelId="{C089F524-846D-406B-B979-0EE5D65E1BF9}" type="pres">
      <dgm:prSet presAssocID="{5FDBE0C7-0D19-416C-AF2A-CFB26E5B5732}" presName="node" presStyleLbl="node1" presStyleIdx="2" presStyleCnt="5">
        <dgm:presLayoutVars>
          <dgm:bulletEnabled val="1"/>
        </dgm:presLayoutVars>
      </dgm:prSet>
      <dgm:spPr/>
      <dgm:t>
        <a:bodyPr/>
        <a:lstStyle/>
        <a:p>
          <a:endParaRPr lang="es-ES"/>
        </a:p>
      </dgm:t>
    </dgm:pt>
    <dgm:pt modelId="{CA928F36-273E-4E95-AE90-CED1F5706A25}" type="pres">
      <dgm:prSet presAssocID="{5FDBE0C7-0D19-416C-AF2A-CFB26E5B5732}" presName="dummy" presStyleCnt="0"/>
      <dgm:spPr/>
    </dgm:pt>
    <dgm:pt modelId="{CF77C404-B0DA-42B5-84E0-81B685341A14}" type="pres">
      <dgm:prSet presAssocID="{689A8B83-D457-42E5-9229-ADC83EC0730F}" presName="sibTrans" presStyleLbl="sibTrans2D1" presStyleIdx="2" presStyleCnt="5"/>
      <dgm:spPr/>
      <dgm:t>
        <a:bodyPr/>
        <a:lstStyle/>
        <a:p>
          <a:endParaRPr lang="es-ES"/>
        </a:p>
      </dgm:t>
    </dgm:pt>
    <dgm:pt modelId="{274EB43B-54ED-473E-9768-0F2A72B42A1B}" type="pres">
      <dgm:prSet presAssocID="{71519048-8AC1-472E-A529-4FB0AB1045B0}" presName="node" presStyleLbl="node1" presStyleIdx="3" presStyleCnt="5">
        <dgm:presLayoutVars>
          <dgm:bulletEnabled val="1"/>
        </dgm:presLayoutVars>
      </dgm:prSet>
      <dgm:spPr/>
      <dgm:t>
        <a:bodyPr/>
        <a:lstStyle/>
        <a:p>
          <a:endParaRPr lang="es-ES"/>
        </a:p>
      </dgm:t>
    </dgm:pt>
    <dgm:pt modelId="{8A7AF559-DA8A-4C8C-B507-F2558F565835}" type="pres">
      <dgm:prSet presAssocID="{71519048-8AC1-472E-A529-4FB0AB1045B0}" presName="dummy" presStyleCnt="0"/>
      <dgm:spPr/>
    </dgm:pt>
    <dgm:pt modelId="{59D1D1C0-433A-4B50-B631-5EE066CDA33C}" type="pres">
      <dgm:prSet presAssocID="{247BA12D-938F-48BE-8F99-29B713C90B53}" presName="sibTrans" presStyleLbl="sibTrans2D1" presStyleIdx="3" presStyleCnt="5"/>
      <dgm:spPr/>
      <dgm:t>
        <a:bodyPr/>
        <a:lstStyle/>
        <a:p>
          <a:endParaRPr lang="es-ES"/>
        </a:p>
      </dgm:t>
    </dgm:pt>
    <dgm:pt modelId="{5EC942B2-163E-463B-9A13-D16541D75594}" type="pres">
      <dgm:prSet presAssocID="{1E9BAA5E-8C8D-457D-8585-5E2C61C60526}" presName="node" presStyleLbl="node1" presStyleIdx="4" presStyleCnt="5" custRadScaleRad="101497" custRadScaleInc="-32784">
        <dgm:presLayoutVars>
          <dgm:bulletEnabled val="1"/>
        </dgm:presLayoutVars>
      </dgm:prSet>
      <dgm:spPr/>
      <dgm:t>
        <a:bodyPr/>
        <a:lstStyle/>
        <a:p>
          <a:endParaRPr lang="es-ES"/>
        </a:p>
      </dgm:t>
    </dgm:pt>
    <dgm:pt modelId="{7C386FE2-8615-48A7-8D40-0697FAA139B1}" type="pres">
      <dgm:prSet presAssocID="{1E9BAA5E-8C8D-457D-8585-5E2C61C60526}" presName="dummy" presStyleCnt="0"/>
      <dgm:spPr/>
    </dgm:pt>
    <dgm:pt modelId="{F7E6B16B-0243-4852-AD0C-CA8221B3701F}" type="pres">
      <dgm:prSet presAssocID="{87FF5290-4DDC-43C6-A88D-94734F34548C}" presName="sibTrans" presStyleLbl="sibTrans2D1" presStyleIdx="4" presStyleCnt="5"/>
      <dgm:spPr/>
      <dgm:t>
        <a:bodyPr/>
        <a:lstStyle/>
        <a:p>
          <a:endParaRPr lang="es-ES"/>
        </a:p>
      </dgm:t>
    </dgm:pt>
  </dgm:ptLst>
  <dgm:cxnLst>
    <dgm:cxn modelId="{FB60BF79-E1A5-42E5-A871-07F0C23929A8}" type="presOf" srcId="{F23C4B74-4C85-40E9-8C92-FEB349B9F54B}" destId="{1EA440AB-28BD-4E47-B55A-68C514843E7D}" srcOrd="0" destOrd="0" presId="urn:microsoft.com/office/officeart/2005/8/layout/radial6"/>
    <dgm:cxn modelId="{E19A85FD-7B2B-44D6-A978-F13BE3BD362F}" srcId="{649D24F1-456F-43BE-AE76-EC4F2DF5ACB8}" destId="{221F8166-6BF1-46A7-9B68-6A7A30D27795}" srcOrd="0" destOrd="0" parTransId="{D3000BAA-2315-4FDF-9E91-E87AD04BB218}" sibTransId="{30139038-7A9D-4BCA-B0BE-04FDE14FA2A1}"/>
    <dgm:cxn modelId="{AE4B3558-8FF6-4C74-8B8C-79AD5084C005}" type="presOf" srcId="{689A8B83-D457-42E5-9229-ADC83EC0730F}" destId="{CF77C404-B0DA-42B5-84E0-81B685341A14}" srcOrd="0" destOrd="0" presId="urn:microsoft.com/office/officeart/2005/8/layout/radial6"/>
    <dgm:cxn modelId="{CC9D5A20-50CA-4AAD-B96E-76BB3E4CD8D5}" srcId="{5AF55A97-5AA0-4ED1-BD86-BB4DB4B64BE3}" destId="{618BF16A-0A25-45AC-A1D3-B68C1688F0C8}" srcOrd="0" destOrd="0" parTransId="{8F388DE4-4691-499C-84AD-1911FF13931F}" sibTransId="{F56BEC84-10C8-45AF-B8F9-01A2A0FE33D5}"/>
    <dgm:cxn modelId="{7E83B582-BCB9-4AE3-99A2-F496E5F6D69B}" srcId="{495B0420-ECCE-4D7B-A24B-754A08C94A3C}" destId="{1EFD15FF-55D5-41B3-BC7C-D05049B02549}" srcOrd="1" destOrd="0" parTransId="{FC094FC2-18BE-4BA2-9294-6BFB1AC87571}" sibTransId="{0CF7055B-E91B-42CD-ABA2-260C96D10258}"/>
    <dgm:cxn modelId="{1028D4EE-5DFD-44E8-A356-23904FF6D73B}" srcId="{495B0420-ECCE-4D7B-A24B-754A08C94A3C}" destId="{5AF55A97-5AA0-4ED1-BD86-BB4DB4B64BE3}" srcOrd="0" destOrd="0" parTransId="{75AF6C5F-C144-44FC-9200-3280A58DDB1A}" sibTransId="{D78917FE-26BB-4C77-97A6-421AE326921B}"/>
    <dgm:cxn modelId="{F96DA791-9C04-4CD2-9575-7CAC77746C95}" srcId="{1EFD15FF-55D5-41B3-BC7C-D05049B02549}" destId="{DABEE6D9-67F0-4FF3-8CDA-5C1E329E4137}" srcOrd="0" destOrd="0" parTransId="{1A275C9C-20DF-4BBD-9300-916455FE6AB8}" sibTransId="{7C5AA4AA-B702-4843-8ABE-0F434FB5F262}"/>
    <dgm:cxn modelId="{7CBAB296-246B-4FC5-AFB3-A084D0B733FB}" type="presOf" srcId="{495B0420-ECCE-4D7B-A24B-754A08C94A3C}" destId="{5F838210-17FF-46F7-BEA6-B649ABE1F4D2}" srcOrd="0" destOrd="0" presId="urn:microsoft.com/office/officeart/2005/8/layout/radial6"/>
    <dgm:cxn modelId="{0D9156BC-D3D5-45E0-A352-119159D36AC4}" srcId="{495B0420-ECCE-4D7B-A24B-754A08C94A3C}" destId="{6009E359-85CF-44FC-8BC5-9EDF7EC5C86B}" srcOrd="3" destOrd="0" parTransId="{A34A1F72-0FBE-4DA1-9852-E2638BF4ACD6}" sibTransId="{C55F75B7-562C-48EB-85B4-DF66776452EC}"/>
    <dgm:cxn modelId="{4B001EFB-8561-4038-B38C-C1EBFCAB5725}" srcId="{5AF55A97-5AA0-4ED1-BD86-BB4DB4B64BE3}" destId="{71519048-8AC1-472E-A529-4FB0AB1045B0}" srcOrd="3" destOrd="0" parTransId="{843374A6-7415-433C-9A0D-0E7DE4CF54B3}" sibTransId="{247BA12D-938F-48BE-8F99-29B713C90B53}"/>
    <dgm:cxn modelId="{BDDEA74D-6F96-43B6-8734-1C0B1C1EAEF3}" type="presOf" srcId="{618BF16A-0A25-45AC-A1D3-B68C1688F0C8}" destId="{83F5FF31-762D-48F7-85BB-14A7D780E63D}" srcOrd="0" destOrd="0" presId="urn:microsoft.com/office/officeart/2005/8/layout/radial6"/>
    <dgm:cxn modelId="{F628FA34-1A20-48AE-98ED-DBB334897BFF}" type="presOf" srcId="{5AF55A97-5AA0-4ED1-BD86-BB4DB4B64BE3}" destId="{AD62878E-FD86-4194-A2C1-6BC2F476072F}" srcOrd="0" destOrd="0" presId="urn:microsoft.com/office/officeart/2005/8/layout/radial6"/>
    <dgm:cxn modelId="{14C40287-3853-4F08-B7DF-9D118D46D6CD}" srcId="{5AF55A97-5AA0-4ED1-BD86-BB4DB4B64BE3}" destId="{5FDBE0C7-0D19-416C-AF2A-CFB26E5B5732}" srcOrd="2" destOrd="0" parTransId="{42D8B4B4-BB81-4216-B996-7251D6ADE2CA}" sibTransId="{689A8B83-D457-42E5-9229-ADC83EC0730F}"/>
    <dgm:cxn modelId="{371946FB-1968-474E-A7C7-6E95D306C6AB}" type="presOf" srcId="{5FDBE0C7-0D19-416C-AF2A-CFB26E5B5732}" destId="{C089F524-846D-406B-B979-0EE5D65E1BF9}" srcOrd="0" destOrd="0" presId="urn:microsoft.com/office/officeart/2005/8/layout/radial6"/>
    <dgm:cxn modelId="{8E1A126C-D582-41C5-9899-F96CC5D49690}" type="presOf" srcId="{F56BEC84-10C8-45AF-B8F9-01A2A0FE33D5}" destId="{F5E569D8-E59C-4C17-892E-D2A801E72AD5}" srcOrd="0" destOrd="0" presId="urn:microsoft.com/office/officeart/2005/8/layout/radial6"/>
    <dgm:cxn modelId="{3312F2A3-C4C4-4A22-8CFB-87D1AEA7499C}" type="presOf" srcId="{1E9BAA5E-8C8D-457D-8585-5E2C61C60526}" destId="{5EC942B2-163E-463B-9A13-D16541D75594}" srcOrd="0" destOrd="0" presId="urn:microsoft.com/office/officeart/2005/8/layout/radial6"/>
    <dgm:cxn modelId="{8DF53A26-E591-4180-A4FD-A4CF7B569E27}" type="presOf" srcId="{71519048-8AC1-472E-A529-4FB0AB1045B0}" destId="{274EB43B-54ED-473E-9768-0F2A72B42A1B}" srcOrd="0" destOrd="0" presId="urn:microsoft.com/office/officeart/2005/8/layout/radial6"/>
    <dgm:cxn modelId="{7B559DD9-DAB3-418D-9426-B40BC5ABB280}" type="presOf" srcId="{247BA12D-938F-48BE-8F99-29B713C90B53}" destId="{59D1D1C0-433A-4B50-B631-5EE066CDA33C}" srcOrd="0" destOrd="0" presId="urn:microsoft.com/office/officeart/2005/8/layout/radial6"/>
    <dgm:cxn modelId="{4F6F35C7-58EB-4658-839A-473260CEE120}" srcId="{5AF55A97-5AA0-4ED1-BD86-BB4DB4B64BE3}" destId="{AAFA4830-36B3-49C6-900F-E86763798945}" srcOrd="1" destOrd="0" parTransId="{66F45FD5-F6B8-4315-A73D-7744C2CCC2F2}" sibTransId="{F23C4B74-4C85-40E9-8C92-FEB349B9F54B}"/>
    <dgm:cxn modelId="{F45B2167-5AB7-4454-800B-BB4400A9B47E}" srcId="{495B0420-ECCE-4D7B-A24B-754A08C94A3C}" destId="{649D24F1-456F-43BE-AE76-EC4F2DF5ACB8}" srcOrd="2" destOrd="0" parTransId="{00A44398-67B3-4C96-A7D3-22F5C2D14396}" sibTransId="{67C54A15-6E5C-47B0-AAC0-93C4E7D84EA1}"/>
    <dgm:cxn modelId="{5DDDD010-C08D-4CDD-B4E8-EB59D9725A15}" type="presOf" srcId="{AAFA4830-36B3-49C6-900F-E86763798945}" destId="{B4BFAC70-4613-42C4-9754-593E2791C4DF}" srcOrd="0" destOrd="0" presId="urn:microsoft.com/office/officeart/2005/8/layout/radial6"/>
    <dgm:cxn modelId="{805D8A17-8905-426E-96BD-5C0FFF903AD4}" type="presOf" srcId="{87FF5290-4DDC-43C6-A88D-94734F34548C}" destId="{F7E6B16B-0243-4852-AD0C-CA8221B3701F}" srcOrd="0" destOrd="0" presId="urn:microsoft.com/office/officeart/2005/8/layout/radial6"/>
    <dgm:cxn modelId="{24D46C2A-15B3-449A-B1DF-D5DA296AEC00}" srcId="{6009E359-85CF-44FC-8BC5-9EDF7EC5C86B}" destId="{B4FC8C05-DB5D-45BF-9F18-F877704A33CB}" srcOrd="0" destOrd="0" parTransId="{FA808747-A515-4F44-AE6B-D793034DA6FB}" sibTransId="{9FDE40D6-2C72-40DE-A8A6-C168DFCFFEBF}"/>
    <dgm:cxn modelId="{C74F95C5-17A1-4C4F-8A0B-5CF550FB7DA8}" srcId="{5AF55A97-5AA0-4ED1-BD86-BB4DB4B64BE3}" destId="{1E9BAA5E-8C8D-457D-8585-5E2C61C60526}" srcOrd="4" destOrd="0" parTransId="{958E3D19-A3DE-44F6-A191-4158E6BA9AA0}" sibTransId="{87FF5290-4DDC-43C6-A88D-94734F34548C}"/>
    <dgm:cxn modelId="{AAF1D250-4788-420A-AF9A-F3F35802AC07}" type="presParOf" srcId="{5F838210-17FF-46F7-BEA6-B649ABE1F4D2}" destId="{AD62878E-FD86-4194-A2C1-6BC2F476072F}" srcOrd="0" destOrd="0" presId="urn:microsoft.com/office/officeart/2005/8/layout/radial6"/>
    <dgm:cxn modelId="{1B235118-5DC6-446D-9358-F4D0766F8FDF}" type="presParOf" srcId="{5F838210-17FF-46F7-BEA6-B649ABE1F4D2}" destId="{83F5FF31-762D-48F7-85BB-14A7D780E63D}" srcOrd="1" destOrd="0" presId="urn:microsoft.com/office/officeart/2005/8/layout/radial6"/>
    <dgm:cxn modelId="{4B2391C7-BE4E-4EA3-A61F-C0A1146ECD84}" type="presParOf" srcId="{5F838210-17FF-46F7-BEA6-B649ABE1F4D2}" destId="{070B1E7E-2AD6-4180-A43A-C2F9C9FE58AA}" srcOrd="2" destOrd="0" presId="urn:microsoft.com/office/officeart/2005/8/layout/radial6"/>
    <dgm:cxn modelId="{C72E60D4-9208-4F24-9A9F-FF49075499E4}" type="presParOf" srcId="{5F838210-17FF-46F7-BEA6-B649ABE1F4D2}" destId="{F5E569D8-E59C-4C17-892E-D2A801E72AD5}" srcOrd="3" destOrd="0" presId="urn:microsoft.com/office/officeart/2005/8/layout/radial6"/>
    <dgm:cxn modelId="{5A58944A-AA3C-4674-8B8E-554E34A6C675}" type="presParOf" srcId="{5F838210-17FF-46F7-BEA6-B649ABE1F4D2}" destId="{B4BFAC70-4613-42C4-9754-593E2791C4DF}" srcOrd="4" destOrd="0" presId="urn:microsoft.com/office/officeart/2005/8/layout/radial6"/>
    <dgm:cxn modelId="{04962A83-E0B5-4575-9A26-E988CFEC3BE3}" type="presParOf" srcId="{5F838210-17FF-46F7-BEA6-B649ABE1F4D2}" destId="{FB8B7E4F-472B-41D0-9F1F-1925DA131928}" srcOrd="5" destOrd="0" presId="urn:microsoft.com/office/officeart/2005/8/layout/radial6"/>
    <dgm:cxn modelId="{C9B2A7A5-2E25-4FF5-BEE1-F55CEDCA15EC}" type="presParOf" srcId="{5F838210-17FF-46F7-BEA6-B649ABE1F4D2}" destId="{1EA440AB-28BD-4E47-B55A-68C514843E7D}" srcOrd="6" destOrd="0" presId="urn:microsoft.com/office/officeart/2005/8/layout/radial6"/>
    <dgm:cxn modelId="{08E9B995-72CB-4334-8BD0-7500D357B188}" type="presParOf" srcId="{5F838210-17FF-46F7-BEA6-B649ABE1F4D2}" destId="{C089F524-846D-406B-B979-0EE5D65E1BF9}" srcOrd="7" destOrd="0" presId="urn:microsoft.com/office/officeart/2005/8/layout/radial6"/>
    <dgm:cxn modelId="{D2B8040A-4F40-49E5-8A7B-E0977DDCB471}" type="presParOf" srcId="{5F838210-17FF-46F7-BEA6-B649ABE1F4D2}" destId="{CA928F36-273E-4E95-AE90-CED1F5706A25}" srcOrd="8" destOrd="0" presId="urn:microsoft.com/office/officeart/2005/8/layout/radial6"/>
    <dgm:cxn modelId="{EFC7EF84-6BC5-4851-BB55-8CEB6ADA11A2}" type="presParOf" srcId="{5F838210-17FF-46F7-BEA6-B649ABE1F4D2}" destId="{CF77C404-B0DA-42B5-84E0-81B685341A14}" srcOrd="9" destOrd="0" presId="urn:microsoft.com/office/officeart/2005/8/layout/radial6"/>
    <dgm:cxn modelId="{C6D1C5DE-3E47-416D-A5D9-7B56E705BB5F}" type="presParOf" srcId="{5F838210-17FF-46F7-BEA6-B649ABE1F4D2}" destId="{274EB43B-54ED-473E-9768-0F2A72B42A1B}" srcOrd="10" destOrd="0" presId="urn:microsoft.com/office/officeart/2005/8/layout/radial6"/>
    <dgm:cxn modelId="{3E2B31F2-AB34-496B-A201-4B5B6562F854}" type="presParOf" srcId="{5F838210-17FF-46F7-BEA6-B649ABE1F4D2}" destId="{8A7AF559-DA8A-4C8C-B507-F2558F565835}" srcOrd="11" destOrd="0" presId="urn:microsoft.com/office/officeart/2005/8/layout/radial6"/>
    <dgm:cxn modelId="{EECAD7C0-08B3-4637-A882-472736BEF6CA}" type="presParOf" srcId="{5F838210-17FF-46F7-BEA6-B649ABE1F4D2}" destId="{59D1D1C0-433A-4B50-B631-5EE066CDA33C}" srcOrd="12" destOrd="0" presId="urn:microsoft.com/office/officeart/2005/8/layout/radial6"/>
    <dgm:cxn modelId="{63453279-BFEA-4FB0-8141-5DCD857025C3}" type="presParOf" srcId="{5F838210-17FF-46F7-BEA6-B649ABE1F4D2}" destId="{5EC942B2-163E-463B-9A13-D16541D75594}" srcOrd="13" destOrd="0" presId="urn:microsoft.com/office/officeart/2005/8/layout/radial6"/>
    <dgm:cxn modelId="{B7AAF964-AE50-4C53-9229-A3F3CE2E1541}" type="presParOf" srcId="{5F838210-17FF-46F7-BEA6-B649ABE1F4D2}" destId="{7C386FE2-8615-48A7-8D40-0697FAA139B1}" srcOrd="14" destOrd="0" presId="urn:microsoft.com/office/officeart/2005/8/layout/radial6"/>
    <dgm:cxn modelId="{4CB92C12-8255-4AEF-AB35-13AA5A7CE017}" type="presParOf" srcId="{5F838210-17FF-46F7-BEA6-B649ABE1F4D2}" destId="{F7E6B16B-0243-4852-AD0C-CA8221B3701F}"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5834D-3217-425E-9C8B-BD1B0F604299}">
      <dsp:nvSpPr>
        <dsp:cNvPr id="0" name=""/>
        <dsp:cNvSpPr/>
      </dsp:nvSpPr>
      <dsp:spPr>
        <a:xfrm>
          <a:off x="4120" y="189183"/>
          <a:ext cx="1231677" cy="946851"/>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They talk every day</a:t>
          </a:r>
          <a:endParaRPr lang="en-US" sz="1400" kern="1200" noProof="0" dirty="0">
            <a:latin typeface="Bahnschrift" panose="020B0502040204020203" pitchFamily="34" charset="0"/>
          </a:endParaRPr>
        </a:p>
      </dsp:txBody>
      <dsp:txXfrm>
        <a:off x="31852" y="216915"/>
        <a:ext cx="1176213" cy="891387"/>
      </dsp:txXfrm>
    </dsp:sp>
    <dsp:sp modelId="{65703125-4938-411E-B0E6-9CA3D6A8000D}">
      <dsp:nvSpPr>
        <dsp:cNvPr id="0" name=""/>
        <dsp:cNvSpPr/>
      </dsp:nvSpPr>
      <dsp:spPr>
        <a:xfrm>
          <a:off x="1358965" y="509881"/>
          <a:ext cx="261115" cy="305455"/>
        </a:xfrm>
        <a:prstGeom prst="rightArrow">
          <a:avLst>
            <a:gd name="adj1" fmla="val 60000"/>
            <a:gd name="adj2" fmla="val 50000"/>
          </a:avLst>
        </a:prstGeom>
        <a:solidFill>
          <a:srgbClr val="A5A5A5"/>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Bahnschrift" panose="020B0502040204020203" pitchFamily="34" charset="0"/>
          </a:endParaRPr>
        </a:p>
      </dsp:txBody>
      <dsp:txXfrm>
        <a:off x="1358965" y="570972"/>
        <a:ext cx="182781" cy="183273"/>
      </dsp:txXfrm>
    </dsp:sp>
    <dsp:sp modelId="{D1F44FFB-5096-4971-999A-D88A40EE5F57}">
      <dsp:nvSpPr>
        <dsp:cNvPr id="0" name=""/>
        <dsp:cNvSpPr/>
      </dsp:nvSpPr>
      <dsp:spPr>
        <a:xfrm>
          <a:off x="1728468" y="189183"/>
          <a:ext cx="1231677" cy="946851"/>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They rely on their phone for everything</a:t>
          </a:r>
          <a:endParaRPr lang="en-US" sz="1400" kern="1200" noProof="0" dirty="0">
            <a:latin typeface="Bahnschrift" panose="020B0502040204020203" pitchFamily="34" charset="0"/>
          </a:endParaRPr>
        </a:p>
      </dsp:txBody>
      <dsp:txXfrm>
        <a:off x="1756200" y="216915"/>
        <a:ext cx="1176213" cy="891387"/>
      </dsp:txXfrm>
    </dsp:sp>
    <dsp:sp modelId="{794CF212-9EA2-4B02-AB06-8F3AD0AB138D}">
      <dsp:nvSpPr>
        <dsp:cNvPr id="0" name=""/>
        <dsp:cNvSpPr/>
      </dsp:nvSpPr>
      <dsp:spPr>
        <a:xfrm>
          <a:off x="3083313" y="509881"/>
          <a:ext cx="261115" cy="305455"/>
        </a:xfrm>
        <a:prstGeom prst="rightArrow">
          <a:avLst>
            <a:gd name="adj1" fmla="val 60000"/>
            <a:gd name="adj2" fmla="val 50000"/>
          </a:avLst>
        </a:prstGeom>
        <a:solidFill>
          <a:srgbClr val="A5A5A5"/>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latin typeface="Bahnschrift" panose="020B0502040204020203" pitchFamily="34" charset="0"/>
          </a:endParaRPr>
        </a:p>
      </dsp:txBody>
      <dsp:txXfrm>
        <a:off x="3083313" y="570972"/>
        <a:ext cx="182781" cy="183273"/>
      </dsp:txXfrm>
    </dsp:sp>
    <dsp:sp modelId="{BC8F58A2-6B66-41B3-B13A-EF1CD2556515}">
      <dsp:nvSpPr>
        <dsp:cNvPr id="0" name=""/>
        <dsp:cNvSpPr/>
      </dsp:nvSpPr>
      <dsp:spPr>
        <a:xfrm>
          <a:off x="3452816" y="189183"/>
          <a:ext cx="1231677" cy="946851"/>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They support family members regularly</a:t>
          </a:r>
          <a:endParaRPr lang="en-US" sz="1400" kern="1200" noProof="0" dirty="0">
            <a:latin typeface="Bahnschrift" panose="020B0502040204020203" pitchFamily="34" charset="0"/>
          </a:endParaRPr>
        </a:p>
      </dsp:txBody>
      <dsp:txXfrm>
        <a:off x="3480548" y="216915"/>
        <a:ext cx="1176213" cy="891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45834D-3217-425E-9C8B-BD1B0F604299}">
      <dsp:nvSpPr>
        <dsp:cNvPr id="0" name=""/>
        <dsp:cNvSpPr/>
      </dsp:nvSpPr>
      <dsp:spPr>
        <a:xfrm>
          <a:off x="6406" y="189645"/>
          <a:ext cx="1230474" cy="945927"/>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A mobile plan for connectivity</a:t>
          </a:r>
          <a:endParaRPr lang="en-US" sz="1400" kern="1200" noProof="0" dirty="0">
            <a:latin typeface="Bahnschrift" panose="020B0502040204020203" pitchFamily="34" charset="0"/>
          </a:endParaRPr>
        </a:p>
      </dsp:txBody>
      <dsp:txXfrm>
        <a:off x="34111" y="217350"/>
        <a:ext cx="1175064" cy="890517"/>
      </dsp:txXfrm>
    </dsp:sp>
    <dsp:sp modelId="{65703125-4938-411E-B0E6-9CA3D6A8000D}">
      <dsp:nvSpPr>
        <dsp:cNvPr id="0" name=""/>
        <dsp:cNvSpPr/>
      </dsp:nvSpPr>
      <dsp:spPr>
        <a:xfrm>
          <a:off x="1359928" y="510030"/>
          <a:ext cx="260860" cy="305157"/>
        </a:xfrm>
        <a:prstGeom prst="rightArrow">
          <a:avLst>
            <a:gd name="adj1" fmla="val 60000"/>
            <a:gd name="adj2" fmla="val 50000"/>
          </a:avLst>
        </a:prstGeom>
        <a:solidFill>
          <a:srgbClr val="A5A5A5"/>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a:latin typeface="Bahnschrift" panose="020B0502040204020203" pitchFamily="34" charset="0"/>
          </a:endParaRPr>
        </a:p>
      </dsp:txBody>
      <dsp:txXfrm>
        <a:off x="1359928" y="571061"/>
        <a:ext cx="182602" cy="183095"/>
      </dsp:txXfrm>
    </dsp:sp>
    <dsp:sp modelId="{D1F44FFB-5096-4971-999A-D88A40EE5F57}">
      <dsp:nvSpPr>
        <dsp:cNvPr id="0" name=""/>
        <dsp:cNvSpPr/>
      </dsp:nvSpPr>
      <dsp:spPr>
        <a:xfrm>
          <a:off x="1729070" y="189645"/>
          <a:ext cx="1230474" cy="945927"/>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An app for communication</a:t>
          </a:r>
          <a:endParaRPr lang="en-US" sz="1400" kern="1200" noProof="0" dirty="0">
            <a:latin typeface="Bahnschrift" panose="020B0502040204020203" pitchFamily="34" charset="0"/>
          </a:endParaRPr>
        </a:p>
      </dsp:txBody>
      <dsp:txXfrm>
        <a:off x="1756775" y="217350"/>
        <a:ext cx="1175064" cy="890517"/>
      </dsp:txXfrm>
    </dsp:sp>
    <dsp:sp modelId="{794CF212-9EA2-4B02-AB06-8F3AD0AB138D}">
      <dsp:nvSpPr>
        <dsp:cNvPr id="0" name=""/>
        <dsp:cNvSpPr/>
      </dsp:nvSpPr>
      <dsp:spPr>
        <a:xfrm>
          <a:off x="3082592" y="510030"/>
          <a:ext cx="260860" cy="305157"/>
        </a:xfrm>
        <a:prstGeom prst="rightArrow">
          <a:avLst>
            <a:gd name="adj1" fmla="val 60000"/>
            <a:gd name="adj2" fmla="val 50000"/>
          </a:avLst>
        </a:prstGeom>
        <a:solidFill>
          <a:srgbClr val="A5A5A5"/>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S" sz="1400" kern="1200" dirty="0">
            <a:latin typeface="Bahnschrift" panose="020B0502040204020203" pitchFamily="34" charset="0"/>
          </a:endParaRPr>
        </a:p>
      </dsp:txBody>
      <dsp:txXfrm>
        <a:off x="3082592" y="571061"/>
        <a:ext cx="182602" cy="183095"/>
      </dsp:txXfrm>
    </dsp:sp>
    <dsp:sp modelId="{BC8F58A2-6B66-41B3-B13A-EF1CD2556515}">
      <dsp:nvSpPr>
        <dsp:cNvPr id="0" name=""/>
        <dsp:cNvSpPr/>
      </dsp:nvSpPr>
      <dsp:spPr>
        <a:xfrm>
          <a:off x="3451734" y="189645"/>
          <a:ext cx="1230474" cy="945927"/>
        </a:xfrm>
        <a:prstGeom prst="roundRect">
          <a:avLst>
            <a:gd name="adj" fmla="val 10000"/>
          </a:avLst>
        </a:prstGeom>
        <a:solidFill>
          <a:srgbClr val="EB3B2D"/>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noProof="0" dirty="0" smtClean="0">
              <a:latin typeface="Bahnschrift" panose="020B0502040204020203" pitchFamily="34" charset="0"/>
            </a:rPr>
            <a:t>A platform for international transfer</a:t>
          </a:r>
          <a:endParaRPr lang="en-US" sz="1400" kern="1200" noProof="0" dirty="0">
            <a:latin typeface="Bahnschrift" panose="020B0502040204020203" pitchFamily="34" charset="0"/>
          </a:endParaRPr>
        </a:p>
      </dsp:txBody>
      <dsp:txXfrm>
        <a:off x="3479439" y="217350"/>
        <a:ext cx="1175064" cy="890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6B16B-0243-4852-AD0C-CA8221B3701F}">
      <dsp:nvSpPr>
        <dsp:cNvPr id="0" name=""/>
        <dsp:cNvSpPr/>
      </dsp:nvSpPr>
      <dsp:spPr>
        <a:xfrm>
          <a:off x="2061321" y="591488"/>
          <a:ext cx="3951149" cy="3951149"/>
        </a:xfrm>
        <a:prstGeom prst="blockArc">
          <a:avLst>
            <a:gd name="adj1" fmla="val 11416706"/>
            <a:gd name="adj2" fmla="val 16252221"/>
            <a:gd name="adj3" fmla="val 4640"/>
          </a:avLst>
        </a:prstGeom>
        <a:solidFill>
          <a:schemeClr val="accent2">
            <a:hueOff val="-1455363"/>
            <a:satOff val="-83928"/>
            <a:lumOff val="8628"/>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9D1D1C0-433A-4B50-B631-5EE066CDA33C}">
      <dsp:nvSpPr>
        <dsp:cNvPr id="0" name=""/>
        <dsp:cNvSpPr/>
      </dsp:nvSpPr>
      <dsp:spPr>
        <a:xfrm>
          <a:off x="2064564" y="573099"/>
          <a:ext cx="3951149" cy="3951149"/>
        </a:xfrm>
        <a:prstGeom prst="blockArc">
          <a:avLst>
            <a:gd name="adj1" fmla="val 7502936"/>
            <a:gd name="adj2" fmla="val 11383441"/>
            <a:gd name="adj3" fmla="val 4640"/>
          </a:avLst>
        </a:prstGeom>
        <a:solidFill>
          <a:schemeClr val="accent2">
            <a:hueOff val="-1091522"/>
            <a:satOff val="-62946"/>
            <a:lumOff val="6471"/>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F77C404-B0DA-42B5-84E0-81B685341A14}">
      <dsp:nvSpPr>
        <dsp:cNvPr id="0" name=""/>
        <dsp:cNvSpPr/>
      </dsp:nvSpPr>
      <dsp:spPr>
        <a:xfrm>
          <a:off x="2090634" y="591711"/>
          <a:ext cx="3951149" cy="3951149"/>
        </a:xfrm>
        <a:prstGeom prst="blockArc">
          <a:avLst>
            <a:gd name="adj1" fmla="val 3240000"/>
            <a:gd name="adj2" fmla="val 7560000"/>
            <a:gd name="adj3" fmla="val 4640"/>
          </a:avLst>
        </a:prstGeom>
        <a:solidFill>
          <a:schemeClr val="accent2">
            <a:hueOff val="-727682"/>
            <a:satOff val="-41964"/>
            <a:lumOff val="4314"/>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EA440AB-28BD-4E47-B55A-68C514843E7D}">
      <dsp:nvSpPr>
        <dsp:cNvPr id="0" name=""/>
        <dsp:cNvSpPr/>
      </dsp:nvSpPr>
      <dsp:spPr>
        <a:xfrm>
          <a:off x="2035267" y="633478"/>
          <a:ext cx="3951149" cy="3951149"/>
        </a:xfrm>
        <a:prstGeom prst="blockArc">
          <a:avLst>
            <a:gd name="adj1" fmla="val 20907133"/>
            <a:gd name="adj2" fmla="val 3116442"/>
            <a:gd name="adj3" fmla="val 4640"/>
          </a:avLst>
        </a:prstGeom>
        <a:solidFill>
          <a:schemeClr val="accent2">
            <a:hueOff val="-363841"/>
            <a:satOff val="-20982"/>
            <a:lumOff val="215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5E569D8-E59C-4C17-892E-D2A801E72AD5}">
      <dsp:nvSpPr>
        <dsp:cNvPr id="0" name=""/>
        <dsp:cNvSpPr/>
      </dsp:nvSpPr>
      <dsp:spPr>
        <a:xfrm>
          <a:off x="2027021" y="590662"/>
          <a:ext cx="3951149" cy="3951149"/>
        </a:xfrm>
        <a:prstGeom prst="blockArc">
          <a:avLst>
            <a:gd name="adj1" fmla="val 16313344"/>
            <a:gd name="adj2" fmla="val 20984811"/>
            <a:gd name="adj3" fmla="val 4640"/>
          </a:avLst>
        </a:prstGeom>
        <a:solidFill>
          <a:schemeClr val="accent2">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D62878E-FD86-4194-A2C1-6BC2F476072F}">
      <dsp:nvSpPr>
        <dsp:cNvPr id="0" name=""/>
        <dsp:cNvSpPr/>
      </dsp:nvSpPr>
      <dsp:spPr>
        <a:xfrm>
          <a:off x="3156871" y="1657947"/>
          <a:ext cx="1818675" cy="1818675"/>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latin typeface="Bahnschrift" panose="020B0502040204020203" pitchFamily="34" charset="0"/>
            </a:rPr>
            <a:t>Monetizing the Network, Not the Transaction</a:t>
          </a:r>
          <a:endParaRPr lang="es-ES" sz="1600" kern="1200" dirty="0">
            <a:latin typeface="Bahnschrift" panose="020B0502040204020203" pitchFamily="34" charset="0"/>
          </a:endParaRPr>
        </a:p>
      </dsp:txBody>
      <dsp:txXfrm>
        <a:off x="3423210" y="1924286"/>
        <a:ext cx="1285997" cy="1285997"/>
      </dsp:txXfrm>
    </dsp:sp>
    <dsp:sp modelId="{83F5FF31-762D-48F7-85BB-14A7D780E63D}">
      <dsp:nvSpPr>
        <dsp:cNvPr id="0" name=""/>
        <dsp:cNvSpPr/>
      </dsp:nvSpPr>
      <dsp:spPr>
        <a:xfrm>
          <a:off x="3429672" y="1005"/>
          <a:ext cx="1273072" cy="1273072"/>
        </a:xfrm>
        <a:prstGeom prst="ellipse">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noProof="0" dirty="0" smtClean="0">
              <a:latin typeface="Bahnschrift" panose="020B0502040204020203" pitchFamily="34" charset="0"/>
            </a:rPr>
            <a:t>Transaction-Based Revenue</a:t>
          </a:r>
          <a:endParaRPr lang="en-US" sz="1200" kern="1200" noProof="0" dirty="0">
            <a:latin typeface="Bahnschrift" panose="020B0502040204020203" pitchFamily="34" charset="0"/>
          </a:endParaRPr>
        </a:p>
      </dsp:txBody>
      <dsp:txXfrm>
        <a:off x="3616109" y="187442"/>
        <a:ext cx="900198" cy="900198"/>
      </dsp:txXfrm>
    </dsp:sp>
    <dsp:sp modelId="{B4BFAC70-4613-42C4-9754-593E2791C4DF}">
      <dsp:nvSpPr>
        <dsp:cNvPr id="0" name=""/>
        <dsp:cNvSpPr/>
      </dsp:nvSpPr>
      <dsp:spPr>
        <a:xfrm>
          <a:off x="5264987" y="1586210"/>
          <a:ext cx="1273072" cy="1273072"/>
        </a:xfrm>
        <a:prstGeom prst="ellipse">
          <a:avLst/>
        </a:prstGeom>
        <a:solidFill>
          <a:schemeClr val="accent2">
            <a:hueOff val="-363841"/>
            <a:satOff val="-20982"/>
            <a:lumOff val="215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noProof="0" dirty="0" smtClean="0">
              <a:latin typeface="Bahnschrift" panose="020B0502040204020203" pitchFamily="34" charset="0"/>
            </a:rPr>
            <a:t>Ecosystem Upside</a:t>
          </a:r>
          <a:endParaRPr lang="en-US" sz="1200" kern="1200" noProof="0" dirty="0">
            <a:latin typeface="Bahnschrift" panose="020B0502040204020203" pitchFamily="34" charset="0"/>
          </a:endParaRPr>
        </a:p>
      </dsp:txBody>
      <dsp:txXfrm>
        <a:off x="5451424" y="1772647"/>
        <a:ext cx="900198" cy="900198"/>
      </dsp:txXfrm>
    </dsp:sp>
    <dsp:sp modelId="{C089F524-846D-406B-B979-0EE5D65E1BF9}">
      <dsp:nvSpPr>
        <dsp:cNvPr id="0" name=""/>
        <dsp:cNvSpPr/>
      </dsp:nvSpPr>
      <dsp:spPr>
        <a:xfrm>
          <a:off x="4563947" y="3491944"/>
          <a:ext cx="1273072" cy="1273072"/>
        </a:xfrm>
        <a:prstGeom prst="ellipse">
          <a:avLst/>
        </a:prstGeom>
        <a:solidFill>
          <a:schemeClr val="accent2">
            <a:hueOff val="-727682"/>
            <a:satOff val="-41964"/>
            <a:lumOff val="431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noProof="0" dirty="0" smtClean="0">
              <a:latin typeface="Bahnschrift" panose="020B0502040204020203" pitchFamily="34" charset="0"/>
            </a:rPr>
            <a:t>Retail &amp; Infrastructure Revenue</a:t>
          </a:r>
          <a:endParaRPr lang="en-US" sz="1200" kern="1200" noProof="0" dirty="0">
            <a:latin typeface="Bahnschrift" panose="020B0502040204020203" pitchFamily="34" charset="0"/>
          </a:endParaRPr>
        </a:p>
      </dsp:txBody>
      <dsp:txXfrm>
        <a:off x="4750384" y="3678381"/>
        <a:ext cx="900198" cy="900198"/>
      </dsp:txXfrm>
    </dsp:sp>
    <dsp:sp modelId="{274EB43B-54ED-473E-9768-0F2A72B42A1B}">
      <dsp:nvSpPr>
        <dsp:cNvPr id="0" name=""/>
        <dsp:cNvSpPr/>
      </dsp:nvSpPr>
      <dsp:spPr>
        <a:xfrm>
          <a:off x="2295397" y="3491944"/>
          <a:ext cx="1273072" cy="1273072"/>
        </a:xfrm>
        <a:prstGeom prst="ellipse">
          <a:avLst/>
        </a:prstGeom>
        <a:solidFill>
          <a:schemeClr val="accent2">
            <a:hueOff val="-1091522"/>
            <a:satOff val="-62946"/>
            <a:lumOff val="647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noProof="0" dirty="0" smtClean="0">
              <a:latin typeface="Bahnschrift" panose="020B0502040204020203" pitchFamily="34" charset="0"/>
            </a:rPr>
            <a:t>Subscription &amp; Connectivity Revenue</a:t>
          </a:r>
          <a:endParaRPr lang="en-US" sz="1200" kern="1200" noProof="0" dirty="0">
            <a:latin typeface="Bahnschrift" panose="020B0502040204020203" pitchFamily="34" charset="0"/>
          </a:endParaRPr>
        </a:p>
      </dsp:txBody>
      <dsp:txXfrm>
        <a:off x="2481834" y="3678381"/>
        <a:ext cx="900198" cy="900198"/>
      </dsp:txXfrm>
    </dsp:sp>
    <dsp:sp modelId="{5EC942B2-163E-463B-9A13-D16541D75594}">
      <dsp:nvSpPr>
        <dsp:cNvPr id="0" name=""/>
        <dsp:cNvSpPr/>
      </dsp:nvSpPr>
      <dsp:spPr>
        <a:xfrm>
          <a:off x="1501584" y="1586198"/>
          <a:ext cx="1273072" cy="1273072"/>
        </a:xfrm>
        <a:prstGeom prst="ellipse">
          <a:avLst/>
        </a:prstGeom>
        <a:solidFill>
          <a:schemeClr val="accent2">
            <a:hueOff val="-1455363"/>
            <a:satOff val="-83928"/>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kern="1200" smtClean="0">
              <a:latin typeface="Bahnschrift" panose="020B0502040204020203" pitchFamily="34" charset="0"/>
            </a:rPr>
            <a:t>A Scalable Model</a:t>
          </a:r>
          <a:endParaRPr lang="es-CO" sz="1200" kern="1200" dirty="0">
            <a:latin typeface="Bahnschrift" panose="020B0502040204020203" pitchFamily="34" charset="0"/>
          </a:endParaRPr>
        </a:p>
      </dsp:txBody>
      <dsp:txXfrm>
        <a:off x="1688021" y="1772635"/>
        <a:ext cx="900198" cy="9001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6897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8747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7628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204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7923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7605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671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8097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6121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223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1979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9882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2543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98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5385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0324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81047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4009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r>
              <a:rPr lang="en" sz="1200" dirty="0">
                <a:solidFill>
                  <a:srgbClr val="3C3C3C"/>
                </a:solidFill>
                <a:latin typeface="Roboto"/>
                <a:ea typeface="Roboto"/>
                <a:cs typeface="Roboto"/>
                <a:sym typeface="Roboto"/>
              </a:rPr>
              <a:t>Initially providing nano credit lending, Venio pivoted in 2021, expanded into Colombia, Mexico, and the U.S.A and now offers an extended network of financial services across its markets including bill payments, a goods &amp; services marketplace, credit facilities and Venio Credit transfer. Venio provides a one-stop Application for financial services and commerce with serious global scale &amp; ambition.</a:t>
            </a:r>
            <a:endParaRPr sz="1200" dirty="0">
              <a:solidFill>
                <a:srgbClr val="3C3C3C"/>
              </a:solidFill>
              <a:latin typeface="Roboto"/>
              <a:ea typeface="Roboto"/>
              <a:cs typeface="Roboto"/>
              <a:sym typeface="Roboto"/>
            </a:endParaRPr>
          </a:p>
          <a:p>
            <a:pPr marL="0" lvl="0" indent="0" algn="l" rtl="0">
              <a:lnSpc>
                <a:spcPct val="115000"/>
              </a:lnSpc>
              <a:spcBef>
                <a:spcPts val="0"/>
              </a:spcBef>
              <a:spcAft>
                <a:spcPts val="0"/>
              </a:spcAft>
              <a:buSzPts val="1100"/>
              <a:buNone/>
            </a:pPr>
            <a:endParaRPr sz="1200" dirty="0">
              <a:solidFill>
                <a:srgbClr val="3C3C3C"/>
              </a:solidFill>
              <a:latin typeface="Roboto"/>
              <a:ea typeface="Roboto"/>
              <a:cs typeface="Roboto"/>
              <a:sym typeface="Roboto"/>
            </a:endParaRPr>
          </a:p>
        </p:txBody>
      </p:sp>
      <p:sp>
        <p:nvSpPr>
          <p:cNvPr id="48" name="Google Shape;4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5650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1"/>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marR="0" lvl="0" algn="ctr" rtl="0">
              <a:lnSpc>
                <a:spcPct val="90000"/>
              </a:lnSpc>
              <a:spcBef>
                <a:spcPts val="0"/>
              </a:spcBef>
              <a:spcAft>
                <a:spcPts val="0"/>
              </a:spcAft>
              <a:buClr>
                <a:schemeClr val="dk1"/>
              </a:buClr>
              <a:buSzPts val="4500"/>
              <a:buFont typeface="Calibri"/>
              <a:buNone/>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21"/>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15" name="Google Shape;15;p2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2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
        <p:cNvGrpSpPr/>
        <p:nvPr/>
      </p:nvGrpSpPr>
      <p:grpSpPr>
        <a:xfrm>
          <a:off x="0" y="0"/>
          <a:ext cx="0" cy="0"/>
          <a:chOff x="0" y="0"/>
          <a:chExt cx="0" cy="0"/>
        </a:xfrm>
      </p:grpSpPr>
      <p:sp>
        <p:nvSpPr>
          <p:cNvPr id="25" name="Google Shape;2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26" name="Google Shape;2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_HEADER_1">
  <p:cSld name="SECTION_HEADER_1">
    <p:spTree>
      <p:nvGrpSpPr>
        <p:cNvPr id="1" name="Shape 30"/>
        <p:cNvGrpSpPr/>
        <p:nvPr/>
      </p:nvGrpSpPr>
      <p:grpSpPr>
        <a:xfrm>
          <a:off x="0" y="0"/>
          <a:ext cx="0" cy="0"/>
          <a:chOff x="0" y="0"/>
          <a:chExt cx="0" cy="0"/>
        </a:xfrm>
      </p:grpSpPr>
      <p:sp>
        <p:nvSpPr>
          <p:cNvPr id="31" name="Google Shape;31;p24"/>
          <p:cNvSpPr txBox="1">
            <a:spLocks noGrp="1"/>
          </p:cNvSpPr>
          <p:nvPr>
            <p:ph type="title"/>
          </p:nvPr>
        </p:nvSpPr>
        <p:spPr>
          <a:xfrm>
            <a:off x="614600" y="2753800"/>
            <a:ext cx="10962900" cy="13503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5600"/>
              <a:buFont typeface="Arial"/>
              <a:buChar char="■"/>
              <a:defRPr sz="5600" b="0" i="0" u="none" strike="noStrike" cap="none">
                <a:solidFill>
                  <a:srgbClr val="000000"/>
                </a:solidFill>
                <a:latin typeface="Arial"/>
                <a:ea typeface="Arial"/>
                <a:cs typeface="Arial"/>
                <a:sym typeface="Arial"/>
              </a:defRPr>
            </a:lvl9pPr>
          </a:lstStyle>
          <a:p>
            <a:endParaRPr/>
          </a:p>
        </p:txBody>
      </p:sp>
      <p:sp>
        <p:nvSpPr>
          <p:cNvPr id="32" name="Google Shape;32;p24"/>
          <p:cNvSpPr txBox="1">
            <a:spLocks noGrp="1"/>
          </p:cNvSpPr>
          <p:nvPr>
            <p:ph type="sldNum" idx="12"/>
          </p:nvPr>
        </p:nvSpPr>
        <p:spPr>
          <a:xfrm>
            <a:off x="11364722" y="6260831"/>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 name="Google Shape;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EB3B2D"/>
                </a:solidFill>
                <a:latin typeface="Roboto Light"/>
                <a:ea typeface="Roboto Light"/>
                <a:cs typeface="Roboto Light"/>
                <a:sym typeface="Roboto Light"/>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27.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14.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1" name="Google Shape;51;p2"/>
          <p:cNvPicPr preferRelativeResize="0"/>
          <p:nvPr/>
        </p:nvPicPr>
        <p:blipFill rotWithShape="1">
          <a:blip r:embed="rId3">
            <a:alphaModFix/>
          </a:blip>
          <a:srcRect/>
          <a:stretch/>
        </p:blipFill>
        <p:spPr>
          <a:xfrm>
            <a:off x="0" y="5822952"/>
            <a:ext cx="12192000" cy="1035049"/>
          </a:xfrm>
          <a:prstGeom prst="rect">
            <a:avLst/>
          </a:prstGeom>
          <a:noFill/>
          <a:ln>
            <a:noFill/>
          </a:ln>
        </p:spPr>
      </p:pic>
      <p:sp>
        <p:nvSpPr>
          <p:cNvPr id="3" name="CuadroTexto 2"/>
          <p:cNvSpPr txBox="1"/>
          <p:nvPr/>
        </p:nvSpPr>
        <p:spPr>
          <a:xfrm>
            <a:off x="1" y="2299633"/>
            <a:ext cx="12191999" cy="1446550"/>
          </a:xfrm>
          <a:prstGeom prst="rect">
            <a:avLst/>
          </a:prstGeom>
          <a:noFill/>
        </p:spPr>
        <p:txBody>
          <a:bodyPr wrap="square" rtlCol="0">
            <a:spAutoFit/>
          </a:bodyPr>
          <a:lstStyle/>
          <a:p>
            <a:pPr algn="ctr"/>
            <a:r>
              <a:rPr lang="en-US" sz="8800" b="1" dirty="0" smtClean="0">
                <a:latin typeface="Bahnschrift" panose="020B0502040204020203" pitchFamily="34" charset="0"/>
                <a:ea typeface="Roboto" panose="020B0604020202020204" charset="0"/>
              </a:rPr>
              <a:t>Venio Mobile</a:t>
            </a:r>
            <a:endParaRPr lang="es-CO" sz="8800" b="1" dirty="0">
              <a:latin typeface="Bahnschrift" panose="020B0502040204020203" pitchFamily="34" charset="0"/>
              <a:ea typeface="Roboto" panose="020B0604020202020204" charset="0"/>
            </a:endParaRPr>
          </a:p>
        </p:txBody>
      </p:sp>
      <p:sp>
        <p:nvSpPr>
          <p:cNvPr id="4" name="Rectángulo 3"/>
          <p:cNvSpPr/>
          <p:nvPr/>
        </p:nvSpPr>
        <p:spPr>
          <a:xfrm>
            <a:off x="0" y="3707349"/>
            <a:ext cx="12192000" cy="1508105"/>
          </a:xfrm>
          <a:prstGeom prst="rect">
            <a:avLst/>
          </a:prstGeom>
        </p:spPr>
        <p:txBody>
          <a:bodyPr wrap="square">
            <a:spAutoFit/>
          </a:bodyPr>
          <a:lstStyle/>
          <a:p>
            <a:pPr algn="ctr"/>
            <a:r>
              <a:rPr lang="en-US" sz="3200" dirty="0" smtClean="0">
                <a:latin typeface="Bahnschrift" panose="020B0502040204020203" pitchFamily="34" charset="0"/>
              </a:rPr>
              <a:t>USA 5G MVNO with a difference</a:t>
            </a:r>
          </a:p>
          <a:p>
            <a:pPr algn="ctr"/>
            <a:endParaRPr lang="en-US" sz="3200" dirty="0" smtClean="0">
              <a:latin typeface="Bahnschrift" panose="020B0502040204020203" pitchFamily="34" charset="0"/>
            </a:endParaRPr>
          </a:p>
          <a:p>
            <a:pPr algn="ctr"/>
            <a:r>
              <a:rPr lang="en-US" sz="2800" dirty="0" smtClean="0">
                <a:latin typeface="Bahnschrift" panose="020B0502040204020203" pitchFamily="34" charset="0"/>
              </a:rPr>
              <a:t>Connectivity, Communication &amp; International Transfers — Unified</a:t>
            </a:r>
            <a:endParaRPr lang="es-CO" sz="2800" dirty="0">
              <a:latin typeface="Bahnschrift" panose="020B0502040204020203" pitchFamily="34" charset="0"/>
              <a:ea typeface="Roboto" panose="020B0604020202020204" charset="0"/>
            </a:endParaRPr>
          </a:p>
        </p:txBody>
      </p:sp>
      <p:pic>
        <p:nvPicPr>
          <p:cNvPr id="6" name="Imagen 5"/>
          <p:cNvPicPr>
            <a:picLocks noChangeAspect="1"/>
          </p:cNvPicPr>
          <p:nvPr/>
        </p:nvPicPr>
        <p:blipFill rotWithShape="1">
          <a:blip r:embed="rId4"/>
          <a:srcRect t="1" b="3238"/>
          <a:stretch/>
        </p:blipFill>
        <p:spPr>
          <a:xfrm>
            <a:off x="10037979" y="349988"/>
            <a:ext cx="1782561" cy="1449869"/>
          </a:xfrm>
          <a:prstGeom prst="rect">
            <a:avLst/>
          </a:prstGeom>
        </p:spPr>
      </p:pic>
      <p:sp>
        <p:nvSpPr>
          <p:cNvPr id="2" name="CuadroTexto 1"/>
          <p:cNvSpPr txBox="1"/>
          <p:nvPr/>
        </p:nvSpPr>
        <p:spPr>
          <a:xfrm>
            <a:off x="9170504" y="5699840"/>
            <a:ext cx="3021496" cy="400110"/>
          </a:xfrm>
          <a:prstGeom prst="rect">
            <a:avLst/>
          </a:prstGeom>
          <a:noFill/>
        </p:spPr>
        <p:txBody>
          <a:bodyPr wrap="square" rtlCol="0">
            <a:spAutoFit/>
          </a:bodyPr>
          <a:lstStyle/>
          <a:p>
            <a:pPr algn="ctr"/>
            <a:r>
              <a:rPr lang="en-US" sz="2000" b="1" u="sng" dirty="0" smtClean="0">
                <a:latin typeface="Bahnschrift" panose="020B0502040204020203" pitchFamily="34" charset="0"/>
              </a:rPr>
              <a:t>Investment Opportunity</a:t>
            </a:r>
            <a:endParaRPr lang="es-CO" sz="2000" b="1" u="sng" dirty="0">
              <a:latin typeface="Bahnschrift" panose="020B0502040204020203" pitchFamily="34" charset="0"/>
            </a:endParaRPr>
          </a:p>
        </p:txBody>
      </p:sp>
      <p:pic>
        <p:nvPicPr>
          <p:cNvPr id="1026" name="Picture 2" descr="Venio Mobile Pla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62" y="349988"/>
            <a:ext cx="3117712" cy="1727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1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30" name="Google Shape;55;p2"/>
          <p:cNvSpPr/>
          <p:nvPr/>
        </p:nvSpPr>
        <p:spPr>
          <a:xfrm>
            <a:off x="2688609" y="193501"/>
            <a:ext cx="6788555"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31" name="CuadroTexto 30"/>
          <p:cNvSpPr txBox="1"/>
          <p:nvPr/>
        </p:nvSpPr>
        <p:spPr>
          <a:xfrm>
            <a:off x="0" y="124010"/>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HOW VENIO MAKES MONEY</a:t>
            </a:r>
            <a:endParaRPr lang="en-US" sz="4000" b="1" dirty="0">
              <a:solidFill>
                <a:schemeClr val="bg1"/>
              </a:solidFill>
              <a:latin typeface="Bahnschrift" panose="020B0502040204020203" pitchFamily="34" charset="0"/>
              <a:ea typeface="Roboto" panose="020B0604020202020204" charset="0"/>
            </a:endParaRPr>
          </a:p>
        </p:txBody>
      </p:sp>
      <p:pic>
        <p:nvPicPr>
          <p:cNvPr id="2" name="Imagen 1"/>
          <p:cNvPicPr>
            <a:picLocks noChangeAspect="1"/>
          </p:cNvPicPr>
          <p:nvPr/>
        </p:nvPicPr>
        <p:blipFill>
          <a:blip r:embed="rId4"/>
          <a:stretch>
            <a:fillRect/>
          </a:stretch>
        </p:blipFill>
        <p:spPr>
          <a:xfrm>
            <a:off x="137454" y="712203"/>
            <a:ext cx="11705335" cy="5047926"/>
          </a:xfrm>
          <a:prstGeom prst="rect">
            <a:avLst/>
          </a:prstGeom>
        </p:spPr>
      </p:pic>
    </p:spTree>
    <p:extLst>
      <p:ext uri="{BB962C8B-B14F-4D97-AF65-F5344CB8AC3E}">
        <p14:creationId xmlns:p14="http://schemas.microsoft.com/office/powerpoint/2010/main" val="236903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30" name="Google Shape;55;p2"/>
          <p:cNvSpPr/>
          <p:nvPr/>
        </p:nvSpPr>
        <p:spPr>
          <a:xfrm>
            <a:off x="3790122" y="193501"/>
            <a:ext cx="4532243"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31" name="CuadroTexto 30"/>
          <p:cNvSpPr txBox="1"/>
          <p:nvPr/>
        </p:nvSpPr>
        <p:spPr>
          <a:xfrm>
            <a:off x="0" y="113406"/>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BUSINESS MODEL</a:t>
            </a:r>
            <a:endParaRPr lang="en-US" sz="4000" b="1" dirty="0">
              <a:solidFill>
                <a:schemeClr val="bg1"/>
              </a:solidFill>
              <a:latin typeface="Bahnschrift" panose="020B0502040204020203" pitchFamily="34" charset="0"/>
              <a:ea typeface="Roboto" panose="020B0604020202020204" charset="0"/>
            </a:endParaRPr>
          </a:p>
        </p:txBody>
      </p:sp>
      <p:graphicFrame>
        <p:nvGraphicFramePr>
          <p:cNvPr id="2" name="Diagrama 1"/>
          <p:cNvGraphicFramePr/>
          <p:nvPr>
            <p:extLst>
              <p:ext uri="{D42A27DB-BD31-4B8C-83A1-F6EECF244321}">
                <p14:modId xmlns:p14="http://schemas.microsoft.com/office/powerpoint/2010/main" val="1036440762"/>
              </p:ext>
            </p:extLst>
          </p:nvPr>
        </p:nvGraphicFramePr>
        <p:xfrm>
          <a:off x="1766956" y="968537"/>
          <a:ext cx="8132418" cy="479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ángulo 11"/>
          <p:cNvSpPr/>
          <p:nvPr/>
        </p:nvSpPr>
        <p:spPr>
          <a:xfrm>
            <a:off x="8430591" y="894914"/>
            <a:ext cx="3668643" cy="1569660"/>
          </a:xfrm>
          <a:prstGeom prst="rect">
            <a:avLst/>
          </a:prstGeom>
        </p:spPr>
        <p:txBody>
          <a:bodyPr wrap="square">
            <a:spAutoFit/>
          </a:bodyPr>
          <a:lstStyle/>
          <a:p>
            <a:r>
              <a:rPr lang="en-US" sz="1200" dirty="0">
                <a:latin typeface="Bahnschrift" panose="020B0502040204020203" pitchFamily="34" charset="0"/>
              </a:rPr>
              <a:t>Venio generates revenue from </a:t>
            </a:r>
            <a:r>
              <a:rPr lang="en-US" sz="1200" b="1" dirty="0">
                <a:latin typeface="Bahnschrift" panose="020B0502040204020203" pitchFamily="34" charset="0"/>
              </a:rPr>
              <a:t>cross-border value flows</a:t>
            </a:r>
            <a:r>
              <a:rPr lang="en-US" sz="1200" dirty="0">
                <a:latin typeface="Bahnschrift" panose="020B0502040204020203" pitchFamily="34" charset="0"/>
              </a:rPr>
              <a:t> through Venio Pay, including:</a:t>
            </a:r>
          </a:p>
          <a:p>
            <a:pPr marL="171450" indent="-171450">
              <a:buFont typeface="Arial" panose="020B0604020202020204" pitchFamily="34" charset="0"/>
              <a:buChar char="•"/>
            </a:pPr>
            <a:r>
              <a:rPr lang="en-US" sz="1200" dirty="0">
                <a:latin typeface="Bahnschrift" panose="020B0502040204020203" pitchFamily="34" charset="0"/>
              </a:rPr>
              <a:t>Remittances</a:t>
            </a:r>
          </a:p>
          <a:p>
            <a:pPr marL="171450" indent="-171450">
              <a:buFont typeface="Arial" panose="020B0604020202020204" pitchFamily="34" charset="0"/>
              <a:buChar char="•"/>
            </a:pPr>
            <a:r>
              <a:rPr lang="en-US" sz="1200" dirty="0">
                <a:latin typeface="Bahnschrift" panose="020B0502040204020203" pitchFamily="34" charset="0"/>
              </a:rPr>
              <a:t>Bill payments</a:t>
            </a:r>
          </a:p>
          <a:p>
            <a:pPr marL="171450" indent="-171450">
              <a:buFont typeface="Arial" panose="020B0604020202020204" pitchFamily="34" charset="0"/>
              <a:buChar char="•"/>
            </a:pPr>
            <a:r>
              <a:rPr lang="en-US" sz="1200" dirty="0">
                <a:latin typeface="Bahnschrift" panose="020B0502040204020203" pitchFamily="34" charset="0"/>
              </a:rPr>
              <a:t>Vouchers</a:t>
            </a:r>
          </a:p>
          <a:p>
            <a:pPr marL="171450" indent="-171450">
              <a:buFont typeface="Arial" panose="020B0604020202020204" pitchFamily="34" charset="0"/>
              <a:buChar char="•"/>
            </a:pPr>
            <a:r>
              <a:rPr lang="en-US" sz="1200" dirty="0">
                <a:latin typeface="Bahnschrift" panose="020B0502040204020203" pitchFamily="34" charset="0"/>
              </a:rPr>
              <a:t>Mobile top-ups</a:t>
            </a:r>
          </a:p>
          <a:p>
            <a:r>
              <a:rPr lang="en-US" sz="1200" dirty="0">
                <a:latin typeface="Bahnschrift" panose="020B0502040204020203" pitchFamily="34" charset="0"/>
              </a:rPr>
              <a:t>Fees are embedded naturally within high-frequency usage, reducing price sensitivity.</a:t>
            </a:r>
          </a:p>
        </p:txBody>
      </p:sp>
      <p:sp>
        <p:nvSpPr>
          <p:cNvPr id="13" name="Rectángulo 12"/>
          <p:cNvSpPr/>
          <p:nvPr/>
        </p:nvSpPr>
        <p:spPr>
          <a:xfrm>
            <a:off x="304800" y="3734414"/>
            <a:ext cx="3500783" cy="1754326"/>
          </a:xfrm>
          <a:prstGeom prst="rect">
            <a:avLst/>
          </a:prstGeom>
        </p:spPr>
        <p:txBody>
          <a:bodyPr wrap="square">
            <a:spAutoFit/>
          </a:bodyPr>
          <a:lstStyle/>
          <a:p>
            <a:r>
              <a:rPr lang="en-US" sz="1200" b="1" dirty="0">
                <a:latin typeface="Bahnschrift" panose="020B0502040204020203" pitchFamily="34" charset="0"/>
              </a:rPr>
              <a:t>Subscription &amp; Connectivity Revenue</a:t>
            </a:r>
          </a:p>
          <a:p>
            <a:r>
              <a:rPr lang="en-US" sz="1200" dirty="0">
                <a:latin typeface="Bahnschrift" panose="020B0502040204020203" pitchFamily="34" charset="0"/>
              </a:rPr>
              <a:t>Through </a:t>
            </a:r>
            <a:r>
              <a:rPr lang="en-US" sz="1200" b="1" dirty="0">
                <a:latin typeface="Bahnschrift" panose="020B0502040204020203" pitchFamily="34" charset="0"/>
              </a:rPr>
              <a:t>Venio Mobile (MVNO)</a:t>
            </a:r>
            <a:r>
              <a:rPr lang="en-US" sz="1200" dirty="0">
                <a:latin typeface="Bahnschrift" panose="020B0502040204020203" pitchFamily="34" charset="0"/>
              </a:rPr>
              <a:t>, Venio benefits from:</a:t>
            </a:r>
          </a:p>
          <a:p>
            <a:pPr marL="171450" indent="-171450">
              <a:buFont typeface="Arial" panose="020B0604020202020204" pitchFamily="34" charset="0"/>
              <a:buChar char="•"/>
            </a:pPr>
            <a:r>
              <a:rPr lang="en-US" sz="1200" dirty="0">
                <a:latin typeface="Bahnschrift" panose="020B0502040204020203" pitchFamily="34" charset="0"/>
              </a:rPr>
              <a:t>Recurring subscriber revenue</a:t>
            </a:r>
          </a:p>
          <a:p>
            <a:pPr marL="171450" indent="-171450">
              <a:buFont typeface="Arial" panose="020B0604020202020204" pitchFamily="34" charset="0"/>
              <a:buChar char="•"/>
            </a:pPr>
            <a:r>
              <a:rPr lang="en-US" sz="1200" dirty="0">
                <a:latin typeface="Bahnschrift" panose="020B0502040204020203" pitchFamily="34" charset="0"/>
              </a:rPr>
              <a:t>Predictable monthly cash flows</a:t>
            </a:r>
          </a:p>
          <a:p>
            <a:pPr marL="171450" indent="-171450">
              <a:buFont typeface="Arial" panose="020B0604020202020204" pitchFamily="34" charset="0"/>
              <a:buChar char="•"/>
            </a:pPr>
            <a:r>
              <a:rPr lang="en-US" sz="1200" dirty="0">
                <a:latin typeface="Bahnschrift" panose="020B0502040204020203" pitchFamily="34" charset="0"/>
              </a:rPr>
              <a:t>Higher user lock-in and retention</a:t>
            </a:r>
          </a:p>
          <a:p>
            <a:r>
              <a:rPr lang="en-US" sz="1200" dirty="0">
                <a:latin typeface="Bahnschrift" panose="020B0502040204020203" pitchFamily="34" charset="0"/>
              </a:rPr>
              <a:t>Connectivity becomes both a product and a </a:t>
            </a:r>
            <a:r>
              <a:rPr lang="en-US" sz="1200" b="1" dirty="0">
                <a:latin typeface="Bahnschrift" panose="020B0502040204020203" pitchFamily="34" charset="0"/>
              </a:rPr>
              <a:t>distribution engine</a:t>
            </a:r>
            <a:r>
              <a:rPr lang="en-US" sz="1200" dirty="0" smtClean="0">
                <a:latin typeface="Bahnschrift" panose="020B0502040204020203" pitchFamily="34" charset="0"/>
              </a:rPr>
              <a:t>.</a:t>
            </a:r>
          </a:p>
          <a:p>
            <a:endParaRPr lang="en-US" sz="1200" dirty="0">
              <a:latin typeface="Bahnschrift" panose="020B0502040204020203" pitchFamily="34" charset="0"/>
            </a:endParaRPr>
          </a:p>
        </p:txBody>
      </p:sp>
      <p:sp>
        <p:nvSpPr>
          <p:cNvPr id="14" name="Rectángulo 13"/>
          <p:cNvSpPr/>
          <p:nvPr/>
        </p:nvSpPr>
        <p:spPr>
          <a:xfrm>
            <a:off x="8430591" y="4446835"/>
            <a:ext cx="3776870" cy="1200329"/>
          </a:xfrm>
          <a:prstGeom prst="rect">
            <a:avLst/>
          </a:prstGeom>
        </p:spPr>
        <p:txBody>
          <a:bodyPr wrap="square">
            <a:spAutoFit/>
          </a:bodyPr>
          <a:lstStyle/>
          <a:p>
            <a:r>
              <a:rPr lang="en-US" sz="1200" dirty="0">
                <a:latin typeface="Bahnschrift" panose="020B0502040204020203" pitchFamily="34" charset="0"/>
              </a:rPr>
              <a:t>Venio Terminals enable:</a:t>
            </a:r>
          </a:p>
          <a:p>
            <a:pPr marL="171450" indent="-171450">
              <a:buFont typeface="Arial" panose="020B0604020202020204" pitchFamily="34" charset="0"/>
              <a:buChar char="•"/>
            </a:pPr>
            <a:r>
              <a:rPr lang="en-US" sz="1200" dirty="0">
                <a:latin typeface="Bahnschrift" panose="020B0502040204020203" pitchFamily="34" charset="0"/>
              </a:rPr>
              <a:t>Cash-to-digital onboarding</a:t>
            </a:r>
          </a:p>
          <a:p>
            <a:pPr marL="171450" indent="-171450">
              <a:buFont typeface="Arial" panose="020B0604020202020204" pitchFamily="34" charset="0"/>
              <a:buChar char="•"/>
            </a:pPr>
            <a:r>
              <a:rPr lang="en-US" sz="1200" dirty="0">
                <a:latin typeface="Bahnschrift" panose="020B0502040204020203" pitchFamily="34" charset="0"/>
              </a:rPr>
              <a:t>Retail-based transactions</a:t>
            </a:r>
          </a:p>
          <a:p>
            <a:pPr marL="171450" indent="-171450">
              <a:buFont typeface="Arial" panose="020B0604020202020204" pitchFamily="34" charset="0"/>
              <a:buChar char="•"/>
            </a:pPr>
            <a:r>
              <a:rPr lang="en-US" sz="1200" dirty="0">
                <a:latin typeface="Bahnschrift" panose="020B0502040204020203" pitchFamily="34" charset="0"/>
              </a:rPr>
              <a:t>Potential B2B and partner service fees</a:t>
            </a:r>
          </a:p>
          <a:p>
            <a:r>
              <a:rPr lang="en-US" sz="1200" dirty="0">
                <a:latin typeface="Bahnschrift" panose="020B0502040204020203" pitchFamily="34" charset="0"/>
              </a:rPr>
              <a:t>This channel expands reach while generating </a:t>
            </a:r>
            <a:r>
              <a:rPr lang="en-US" sz="1200" b="1" dirty="0">
                <a:latin typeface="Bahnschrift" panose="020B0502040204020203" pitchFamily="34" charset="0"/>
              </a:rPr>
              <a:t>offline-to-online conversion value</a:t>
            </a:r>
            <a:r>
              <a:rPr lang="en-US" sz="1200" dirty="0">
                <a:latin typeface="Bahnschrift" panose="020B0502040204020203" pitchFamily="34" charset="0"/>
              </a:rPr>
              <a:t>.</a:t>
            </a:r>
          </a:p>
        </p:txBody>
      </p:sp>
      <p:sp>
        <p:nvSpPr>
          <p:cNvPr id="15" name="Rectángulo 14"/>
          <p:cNvSpPr/>
          <p:nvPr/>
        </p:nvSpPr>
        <p:spPr>
          <a:xfrm>
            <a:off x="8430592" y="2825328"/>
            <a:ext cx="3668643" cy="1015663"/>
          </a:xfrm>
          <a:prstGeom prst="rect">
            <a:avLst/>
          </a:prstGeom>
        </p:spPr>
        <p:txBody>
          <a:bodyPr wrap="square">
            <a:spAutoFit/>
          </a:bodyPr>
          <a:lstStyle/>
          <a:p>
            <a:r>
              <a:rPr lang="en-US" sz="1200" dirty="0">
                <a:latin typeface="Bahnschrift" panose="020B0502040204020203" pitchFamily="34" charset="0"/>
              </a:rPr>
              <a:t>As usage deepens, Venio unlocks additional monetization opportunities:</a:t>
            </a:r>
          </a:p>
          <a:p>
            <a:pPr marL="171450" indent="-171450">
              <a:buFont typeface="Arial" panose="020B0604020202020204" pitchFamily="34" charset="0"/>
              <a:buChar char="•"/>
            </a:pPr>
            <a:r>
              <a:rPr lang="en-US" sz="1200" dirty="0">
                <a:latin typeface="Bahnschrift" panose="020B0502040204020203" pitchFamily="34" charset="0"/>
              </a:rPr>
              <a:t>Cross-selling services within the network</a:t>
            </a:r>
          </a:p>
          <a:p>
            <a:pPr marL="171450" indent="-171450">
              <a:buFont typeface="Arial" panose="020B0604020202020204" pitchFamily="34" charset="0"/>
              <a:buChar char="•"/>
            </a:pPr>
            <a:r>
              <a:rPr lang="en-US" sz="1200" dirty="0">
                <a:latin typeface="Bahnschrift" panose="020B0502040204020203" pitchFamily="34" charset="0"/>
              </a:rPr>
              <a:t>Partner </a:t>
            </a:r>
            <a:r>
              <a:rPr lang="en-US" sz="1200" dirty="0" smtClean="0">
                <a:latin typeface="Bahnschrift" panose="020B0502040204020203" pitchFamily="34" charset="0"/>
              </a:rPr>
              <a:t>integrations offering new products</a:t>
            </a:r>
            <a:endParaRPr lang="en-US" sz="1200" dirty="0">
              <a:latin typeface="Bahnschrift" panose="020B0502040204020203" pitchFamily="34" charset="0"/>
            </a:endParaRPr>
          </a:p>
          <a:p>
            <a:pPr marL="171450" indent="-171450">
              <a:buFont typeface="Arial" panose="020B0604020202020204" pitchFamily="34" charset="0"/>
              <a:buChar char="•"/>
            </a:pPr>
            <a:r>
              <a:rPr lang="en-US" sz="1200" dirty="0">
                <a:latin typeface="Bahnschrift" panose="020B0502040204020203" pitchFamily="34" charset="0"/>
              </a:rPr>
              <a:t>Data-driven service </a:t>
            </a:r>
            <a:r>
              <a:rPr lang="en-US" sz="1200" dirty="0" smtClean="0">
                <a:latin typeface="Bahnschrift" panose="020B0502040204020203" pitchFamily="34" charset="0"/>
              </a:rPr>
              <a:t>optimization using AI</a:t>
            </a:r>
            <a:endParaRPr lang="en-US" sz="1200" dirty="0">
              <a:latin typeface="Bahnschrift" panose="020B0502040204020203" pitchFamily="34" charset="0"/>
            </a:endParaRPr>
          </a:p>
        </p:txBody>
      </p:sp>
      <p:sp>
        <p:nvSpPr>
          <p:cNvPr id="16" name="Rectángulo 15"/>
          <p:cNvSpPr/>
          <p:nvPr/>
        </p:nvSpPr>
        <p:spPr>
          <a:xfrm>
            <a:off x="304800" y="1359781"/>
            <a:ext cx="3006035" cy="1754326"/>
          </a:xfrm>
          <a:prstGeom prst="rect">
            <a:avLst/>
          </a:prstGeom>
        </p:spPr>
        <p:txBody>
          <a:bodyPr wrap="square">
            <a:spAutoFit/>
          </a:bodyPr>
          <a:lstStyle/>
          <a:p>
            <a:r>
              <a:rPr lang="en-US" sz="1200" dirty="0" smtClean="0">
                <a:latin typeface="Bahnschrift" panose="020B0502040204020203" pitchFamily="34" charset="0"/>
              </a:rPr>
              <a:t>Venio </a:t>
            </a:r>
            <a:r>
              <a:rPr lang="en-US" sz="1200" dirty="0">
                <a:latin typeface="Bahnschrift" panose="020B0502040204020203" pitchFamily="34" charset="0"/>
              </a:rPr>
              <a:t>scales by:</a:t>
            </a:r>
          </a:p>
          <a:p>
            <a:pPr marL="171450" indent="-171450">
              <a:buFont typeface="Arial" panose="020B0604020202020204" pitchFamily="34" charset="0"/>
              <a:buChar char="•"/>
            </a:pPr>
            <a:r>
              <a:rPr lang="en-US" sz="1200" dirty="0">
                <a:latin typeface="Bahnschrift" panose="020B0502040204020203" pitchFamily="34" charset="0"/>
              </a:rPr>
              <a:t>Increasing transactions per user</a:t>
            </a:r>
          </a:p>
          <a:p>
            <a:pPr marL="171450" indent="-171450">
              <a:buFont typeface="Arial" panose="020B0604020202020204" pitchFamily="34" charset="0"/>
              <a:buChar char="•"/>
            </a:pPr>
            <a:r>
              <a:rPr lang="en-US" sz="1200" dirty="0">
                <a:latin typeface="Bahnschrift" panose="020B0502040204020203" pitchFamily="34" charset="0"/>
              </a:rPr>
              <a:t>Expanding services per relationship</a:t>
            </a:r>
          </a:p>
          <a:p>
            <a:pPr marL="171450" indent="-171450">
              <a:buFont typeface="Arial" panose="020B0604020202020204" pitchFamily="34" charset="0"/>
              <a:buChar char="•"/>
            </a:pPr>
            <a:r>
              <a:rPr lang="en-US" sz="1200" dirty="0">
                <a:latin typeface="Bahnschrift" panose="020B0502040204020203" pitchFamily="34" charset="0"/>
              </a:rPr>
              <a:t>Growing across new corridors</a:t>
            </a:r>
          </a:p>
          <a:p>
            <a:r>
              <a:rPr lang="en-US" sz="1200" dirty="0">
                <a:latin typeface="Bahnschrift" panose="020B0502040204020203" pitchFamily="34" charset="0"/>
              </a:rPr>
              <a:t>Venio does not need to </a:t>
            </a:r>
            <a:r>
              <a:rPr lang="en-US" sz="1200" dirty="0" smtClean="0">
                <a:latin typeface="Bahnschrift" panose="020B0502040204020203" pitchFamily="34" charset="0"/>
              </a:rPr>
              <a:t>replace </a:t>
            </a:r>
            <a:r>
              <a:rPr lang="en-US" sz="1200" dirty="0">
                <a:latin typeface="Bahnschrift" panose="020B0502040204020203" pitchFamily="34" charset="0"/>
              </a:rPr>
              <a:t>users </a:t>
            </a:r>
            <a:r>
              <a:rPr lang="en-US" sz="1200" dirty="0" smtClean="0">
                <a:latin typeface="Bahnschrift" panose="020B0502040204020203" pitchFamily="34" charset="0"/>
              </a:rPr>
              <a:t>repeatedly.</a:t>
            </a:r>
            <a:r>
              <a:rPr lang="en-US" sz="1200" dirty="0">
                <a:latin typeface="Bahnschrift" panose="020B0502040204020203" pitchFamily="34" charset="0"/>
              </a:rPr>
              <a:t/>
            </a:r>
            <a:br>
              <a:rPr lang="en-US" sz="1200" dirty="0">
                <a:latin typeface="Bahnschrift" panose="020B0502040204020203" pitchFamily="34" charset="0"/>
              </a:rPr>
            </a:br>
            <a:r>
              <a:rPr lang="en-US" sz="1200" dirty="0">
                <a:latin typeface="Bahnschrift" panose="020B0502040204020203" pitchFamily="34" charset="0"/>
              </a:rPr>
              <a:t>It grows by </a:t>
            </a:r>
            <a:r>
              <a:rPr lang="en-US" sz="1200" b="1" dirty="0">
                <a:latin typeface="Bahnschrift" panose="020B0502040204020203" pitchFamily="34" charset="0"/>
              </a:rPr>
              <a:t>monetizing the same </a:t>
            </a:r>
            <a:r>
              <a:rPr lang="en-US" sz="1200" b="1" dirty="0" smtClean="0">
                <a:latin typeface="Bahnschrift" panose="020B0502040204020203" pitchFamily="34" charset="0"/>
              </a:rPr>
              <a:t>and new relationships </a:t>
            </a:r>
            <a:r>
              <a:rPr lang="en-US" sz="1200" b="1" dirty="0">
                <a:latin typeface="Bahnschrift" panose="020B0502040204020203" pitchFamily="34" charset="0"/>
              </a:rPr>
              <a:t>more deeply over time</a:t>
            </a:r>
            <a:r>
              <a:rPr lang="en-US" sz="1200" dirty="0">
                <a:latin typeface="Bahnschrift" panose="020B0502040204020203" pitchFamily="34" charset="0"/>
              </a:rPr>
              <a:t>.</a:t>
            </a:r>
          </a:p>
        </p:txBody>
      </p:sp>
    </p:spTree>
    <p:extLst>
      <p:ext uri="{BB962C8B-B14F-4D97-AF65-F5344CB8AC3E}">
        <p14:creationId xmlns:p14="http://schemas.microsoft.com/office/powerpoint/2010/main" val="129744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7" name="Rectángulo 6"/>
          <p:cNvSpPr/>
          <p:nvPr/>
        </p:nvSpPr>
        <p:spPr>
          <a:xfrm>
            <a:off x="130731" y="744395"/>
            <a:ext cx="11206854" cy="338554"/>
          </a:xfrm>
          <a:prstGeom prst="rect">
            <a:avLst/>
          </a:prstGeom>
        </p:spPr>
        <p:txBody>
          <a:bodyPr wrap="square">
            <a:spAutoFit/>
          </a:bodyPr>
          <a:lstStyle/>
          <a:p>
            <a:pPr algn="just"/>
            <a:endParaRPr lang="en-US" sz="1600" dirty="0">
              <a:latin typeface="Bahnschrift" panose="020B0502040204020203" pitchFamily="34" charset="0"/>
              <a:ea typeface="Roboto" panose="020B0604020202020204" charset="0"/>
            </a:endParaRPr>
          </a:p>
        </p:txBody>
      </p:sp>
      <p:sp>
        <p:nvSpPr>
          <p:cNvPr id="10" name="Google Shape;55;p2"/>
          <p:cNvSpPr/>
          <p:nvPr/>
        </p:nvSpPr>
        <p:spPr>
          <a:xfrm>
            <a:off x="3048000" y="193501"/>
            <a:ext cx="6096000"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1" name="CuadroTexto 10"/>
          <p:cNvSpPr txBox="1"/>
          <p:nvPr/>
        </p:nvSpPr>
        <p:spPr>
          <a:xfrm>
            <a:off x="0" y="125413"/>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STRATEGIC ADVANTAGES </a:t>
            </a:r>
            <a:endParaRPr lang="en-US" sz="4000" b="1" dirty="0">
              <a:solidFill>
                <a:schemeClr val="bg1"/>
              </a:solidFill>
              <a:latin typeface="Bahnschrift" panose="020B0502040204020203" pitchFamily="34" charset="0"/>
              <a:ea typeface="Roboto" panose="020B0604020202020204" charset="0"/>
            </a:endParaRPr>
          </a:p>
        </p:txBody>
      </p:sp>
      <p:sp>
        <p:nvSpPr>
          <p:cNvPr id="2" name="Rectángulo 1"/>
          <p:cNvSpPr/>
          <p:nvPr/>
        </p:nvSpPr>
        <p:spPr>
          <a:xfrm>
            <a:off x="3269362" y="5494143"/>
            <a:ext cx="4589177" cy="1046440"/>
          </a:xfrm>
          <a:prstGeom prst="rect">
            <a:avLst/>
          </a:prstGeom>
        </p:spPr>
        <p:txBody>
          <a:bodyPr wrap="square">
            <a:spAutoFit/>
          </a:bodyPr>
          <a:lstStyle/>
          <a:p>
            <a:pPr algn="ctr"/>
            <a:r>
              <a:rPr lang="en-US" b="1" dirty="0">
                <a:latin typeface="Bahnschrift" panose="020B0502040204020203" pitchFamily="34" charset="0"/>
              </a:rPr>
              <a:t>Built to Scale Through Networks</a:t>
            </a:r>
            <a:endParaRPr lang="en-US" dirty="0">
              <a:latin typeface="Bahnschrift" panose="020B0502040204020203" pitchFamily="34" charset="0"/>
            </a:endParaRPr>
          </a:p>
          <a:p>
            <a:pPr algn="ctr"/>
            <a:r>
              <a:rPr lang="en-US" sz="1200" dirty="0">
                <a:latin typeface="Bahnschrift" panose="020B0502040204020203" pitchFamily="34" charset="0"/>
              </a:rPr>
              <a:t>Venio is strategically positioned to scale through </a:t>
            </a:r>
            <a:r>
              <a:rPr lang="en-US" sz="1200" b="1" dirty="0">
                <a:latin typeface="Bahnschrift" panose="020B0502040204020203" pitchFamily="34" charset="0"/>
              </a:rPr>
              <a:t>community-driven adoption</a:t>
            </a:r>
            <a:r>
              <a:rPr lang="en-US" sz="1200" dirty="0">
                <a:latin typeface="Bahnschrift" panose="020B0502040204020203" pitchFamily="34" charset="0"/>
              </a:rPr>
              <a:t>, not transaction-based acquisition.</a:t>
            </a:r>
          </a:p>
          <a:p>
            <a:pPr algn="ctr"/>
            <a:r>
              <a:rPr lang="en-US" sz="1200" dirty="0">
                <a:latin typeface="Bahnschrift" panose="020B0502040204020203" pitchFamily="34" charset="0"/>
              </a:rPr>
              <a:t>Most cross-border platforms grow corridor by corridor.</a:t>
            </a:r>
            <a:br>
              <a:rPr lang="en-US" sz="1200" dirty="0">
                <a:latin typeface="Bahnschrift" panose="020B0502040204020203" pitchFamily="34" charset="0"/>
              </a:rPr>
            </a:br>
            <a:r>
              <a:rPr lang="en-US" sz="1200" dirty="0">
                <a:latin typeface="Bahnschrift" panose="020B0502040204020203" pitchFamily="34" charset="0"/>
              </a:rPr>
              <a:t>Venio grows </a:t>
            </a:r>
            <a:r>
              <a:rPr lang="en-US" sz="1200" b="1" dirty="0">
                <a:latin typeface="Bahnschrift" panose="020B0502040204020203" pitchFamily="34" charset="0"/>
              </a:rPr>
              <a:t>network by network</a:t>
            </a:r>
            <a:r>
              <a:rPr lang="en-US" sz="1200" dirty="0">
                <a:latin typeface="Bahnschrift" panose="020B0502040204020203" pitchFamily="34" charset="0"/>
              </a:rPr>
              <a:t>.</a:t>
            </a:r>
          </a:p>
        </p:txBody>
      </p:sp>
      <p:sp>
        <p:nvSpPr>
          <p:cNvPr id="3" name="Rectángulo 2"/>
          <p:cNvSpPr/>
          <p:nvPr/>
        </p:nvSpPr>
        <p:spPr>
          <a:xfrm>
            <a:off x="133333" y="990185"/>
            <a:ext cx="1980000" cy="3400931"/>
          </a:xfrm>
          <a:prstGeom prst="rect">
            <a:avLst/>
          </a:prstGeom>
        </p:spPr>
        <p:txBody>
          <a:bodyPr wrap="square">
            <a:spAutoFit/>
          </a:bodyPr>
          <a:lstStyle/>
          <a:p>
            <a:pPr algn="ctr"/>
            <a:r>
              <a:rPr lang="en-US" sz="1600" b="1" dirty="0" smtClean="0">
                <a:effectLst>
                  <a:outerShdw blurRad="38100" dist="38100" dir="2700000" algn="tl">
                    <a:srgbClr val="000000">
                      <a:alpha val="43137"/>
                    </a:srgbClr>
                  </a:outerShdw>
                </a:effectLst>
                <a:latin typeface="Bahnschrift" panose="020B0502040204020203" pitchFamily="34" charset="0"/>
              </a:rPr>
              <a:t>Communication-Led Acquisition</a:t>
            </a:r>
          </a:p>
          <a:p>
            <a:r>
              <a:rPr lang="en-US" dirty="0">
                <a:latin typeface="Bahnschrift" panose="020B0502040204020203" pitchFamily="34" charset="0"/>
              </a:rPr>
              <a:t/>
            </a:r>
            <a:br>
              <a:rPr lang="en-US" dirty="0">
                <a:latin typeface="Bahnschrift" panose="020B0502040204020203" pitchFamily="34" charset="0"/>
              </a:rPr>
            </a:br>
            <a:r>
              <a:rPr lang="en-US" sz="1300" dirty="0">
                <a:latin typeface="Bahnschrift" panose="020B0502040204020203" pitchFamily="34" charset="0"/>
              </a:rPr>
              <a:t>Most remittance companies </a:t>
            </a:r>
            <a:r>
              <a:rPr lang="en-US" sz="1300" i="1" dirty="0">
                <a:latin typeface="Bahnschrift" panose="020B0502040204020203" pitchFamily="34" charset="0"/>
              </a:rPr>
              <a:t>buy</a:t>
            </a:r>
            <a:r>
              <a:rPr lang="en-US" sz="1300" dirty="0">
                <a:latin typeface="Bahnschrift" panose="020B0502040204020203" pitchFamily="34" charset="0"/>
              </a:rPr>
              <a:t> customers</a:t>
            </a:r>
            <a:r>
              <a:rPr lang="en-US" sz="1300" dirty="0" smtClean="0">
                <a:latin typeface="Bahnschrift" panose="020B0502040204020203" pitchFamily="34" charset="0"/>
              </a:rPr>
              <a:t>.</a:t>
            </a:r>
          </a:p>
          <a:p>
            <a:r>
              <a:rPr lang="en-US" sz="1300" dirty="0">
                <a:latin typeface="Bahnschrift" panose="020B0502040204020203" pitchFamily="34" charset="0"/>
              </a:rPr>
              <a:t/>
            </a:r>
            <a:br>
              <a:rPr lang="en-US" sz="1300" dirty="0">
                <a:latin typeface="Bahnschrift" panose="020B0502040204020203" pitchFamily="34" charset="0"/>
              </a:rPr>
            </a:br>
            <a:r>
              <a:rPr lang="en-US" sz="1300" dirty="0">
                <a:latin typeface="Bahnschrift" panose="020B0502040204020203" pitchFamily="34" charset="0"/>
              </a:rPr>
              <a:t>Venio </a:t>
            </a:r>
            <a:r>
              <a:rPr lang="en-US" sz="1300" b="1" dirty="0">
                <a:latin typeface="Bahnschrift" panose="020B0502040204020203" pitchFamily="34" charset="0"/>
              </a:rPr>
              <a:t>builds communities</a:t>
            </a:r>
            <a:r>
              <a:rPr lang="en-US" sz="1300" dirty="0">
                <a:latin typeface="Bahnschrift" panose="020B0502040204020203" pitchFamily="34" charset="0"/>
              </a:rPr>
              <a:t> through daily communication</a:t>
            </a:r>
            <a:r>
              <a:rPr lang="en-US" sz="1300" dirty="0" smtClean="0">
                <a:latin typeface="Bahnschrift" panose="020B0502040204020203" pitchFamily="34" charset="0"/>
              </a:rPr>
              <a:t>.</a:t>
            </a:r>
          </a:p>
          <a:p>
            <a:endParaRPr lang="en-US" sz="1300" dirty="0">
              <a:latin typeface="Bahnschrift" panose="020B0502040204020203" pitchFamily="34" charset="0"/>
            </a:endParaRPr>
          </a:p>
          <a:p>
            <a:pPr algn="just"/>
            <a:r>
              <a:rPr lang="en-US" sz="1300" dirty="0" smtClean="0">
                <a:latin typeface="Bahnschrift" panose="020B0502040204020203" pitchFamily="34" charset="0"/>
              </a:rPr>
              <a:t>Venio To Talk becomes </a:t>
            </a:r>
            <a:r>
              <a:rPr lang="en-US" sz="1300" dirty="0">
                <a:latin typeface="Bahnschrift" panose="020B0502040204020203" pitchFamily="34" charset="0"/>
              </a:rPr>
              <a:t>the </a:t>
            </a:r>
            <a:r>
              <a:rPr lang="en-US" sz="1300" dirty="0" smtClean="0">
                <a:latin typeface="Bahnschrift" panose="020B0502040204020203" pitchFamily="34" charset="0"/>
              </a:rPr>
              <a:t>primary </a:t>
            </a:r>
            <a:r>
              <a:rPr lang="en-US" sz="1300" dirty="0">
                <a:latin typeface="Bahnschrift" panose="020B0502040204020203" pitchFamily="34" charset="0"/>
              </a:rPr>
              <a:t>entry point, dramatically reducing acquisition costs and increasing trust.</a:t>
            </a:r>
          </a:p>
        </p:txBody>
      </p:sp>
      <p:sp>
        <p:nvSpPr>
          <p:cNvPr id="4" name="Rectángulo 3"/>
          <p:cNvSpPr/>
          <p:nvPr/>
        </p:nvSpPr>
        <p:spPr>
          <a:xfrm>
            <a:off x="2611279" y="957033"/>
            <a:ext cx="1980000" cy="4001095"/>
          </a:xfrm>
          <a:prstGeom prst="rect">
            <a:avLst/>
          </a:prstGeom>
        </p:spPr>
        <p:txBody>
          <a:bodyPr wrap="square">
            <a:spAutoFit/>
          </a:bodyPr>
          <a:lstStyle/>
          <a:p>
            <a:pPr algn="ctr"/>
            <a:r>
              <a:rPr lang="en-US" sz="1600" b="1" dirty="0" smtClean="0">
                <a:effectLst>
                  <a:outerShdw blurRad="38100" dist="38100" dir="2700000" algn="tl">
                    <a:srgbClr val="000000">
                      <a:alpha val="43137"/>
                    </a:srgbClr>
                  </a:outerShdw>
                </a:effectLst>
                <a:latin typeface="Bahnschrift" panose="020B0502040204020203" pitchFamily="34" charset="0"/>
              </a:rPr>
              <a:t>Network </a:t>
            </a:r>
            <a:r>
              <a:rPr lang="en-US" sz="1600" b="1" dirty="0">
                <a:effectLst>
                  <a:outerShdw blurRad="38100" dist="38100" dir="2700000" algn="tl">
                    <a:srgbClr val="000000">
                      <a:alpha val="43137"/>
                    </a:srgbClr>
                  </a:outerShdw>
                </a:effectLst>
                <a:latin typeface="Bahnschrift" panose="020B0502040204020203" pitchFamily="34" charset="0"/>
              </a:rPr>
              <a:t>Effects at the Family Level</a:t>
            </a:r>
            <a:r>
              <a:rPr lang="en-US" dirty="0">
                <a:latin typeface="Bahnschrift" panose="020B0502040204020203" pitchFamily="34" charset="0"/>
              </a:rPr>
              <a:t/>
            </a:r>
            <a:br>
              <a:rPr lang="en-US" dirty="0">
                <a:latin typeface="Bahnschrift" panose="020B0502040204020203" pitchFamily="34" charset="0"/>
              </a:rPr>
            </a:br>
            <a:endParaRPr lang="en-US" dirty="0" smtClean="0">
              <a:latin typeface="Bahnschrift" panose="020B0502040204020203" pitchFamily="34" charset="0"/>
            </a:endParaRPr>
          </a:p>
          <a:p>
            <a:pPr algn="just"/>
            <a:r>
              <a:rPr lang="en-US" sz="1300" dirty="0" smtClean="0">
                <a:latin typeface="Bahnschrift" panose="020B0502040204020203" pitchFamily="34" charset="0"/>
              </a:rPr>
              <a:t>Venio </a:t>
            </a:r>
            <a:r>
              <a:rPr lang="en-US" sz="1300" dirty="0">
                <a:latin typeface="Bahnschrift" panose="020B0502040204020203" pitchFamily="34" charset="0"/>
              </a:rPr>
              <a:t>grows through </a:t>
            </a:r>
            <a:r>
              <a:rPr lang="en-US" sz="1300" b="1" dirty="0">
                <a:latin typeface="Bahnschrift" panose="020B0502040204020203" pitchFamily="34" charset="0"/>
              </a:rPr>
              <a:t>family and social clusters</a:t>
            </a:r>
            <a:r>
              <a:rPr lang="en-US" sz="1300" dirty="0">
                <a:latin typeface="Bahnschrift" panose="020B0502040204020203" pitchFamily="34" charset="0"/>
              </a:rPr>
              <a:t>, not isolated users</a:t>
            </a:r>
            <a:r>
              <a:rPr lang="en-US" sz="1300" dirty="0" smtClean="0">
                <a:latin typeface="Bahnschrift" panose="020B0502040204020203" pitchFamily="34" charset="0"/>
              </a:rPr>
              <a:t>.</a:t>
            </a:r>
          </a:p>
          <a:p>
            <a:pPr algn="just"/>
            <a:endParaRPr lang="en-US" sz="1300" dirty="0">
              <a:latin typeface="Bahnschrift" panose="020B0502040204020203" pitchFamily="34" charset="0"/>
            </a:endParaRPr>
          </a:p>
          <a:p>
            <a:r>
              <a:rPr lang="en-US" sz="1300" dirty="0">
                <a:latin typeface="Bahnschrift" panose="020B0502040204020203" pitchFamily="34" charset="0"/>
              </a:rPr>
              <a:t>As more members of a cross-border network join</a:t>
            </a:r>
            <a:r>
              <a:rPr lang="en-US" sz="1300" dirty="0" smtClean="0">
                <a:latin typeface="Bahnschrift" panose="020B0502040204020203" pitchFamily="34" charset="0"/>
              </a:rPr>
              <a:t>:</a:t>
            </a:r>
          </a:p>
          <a:p>
            <a:pPr algn="just"/>
            <a:endParaRPr lang="en-US" sz="1300" dirty="0">
              <a:latin typeface="Bahnschrift" panose="020B0502040204020203" pitchFamily="34" charset="0"/>
            </a:endParaRPr>
          </a:p>
          <a:p>
            <a:pPr marL="285750" indent="-285750" algn="just">
              <a:buFont typeface="Arial" panose="020B0604020202020204" pitchFamily="34" charset="0"/>
              <a:buChar char="•"/>
            </a:pPr>
            <a:r>
              <a:rPr lang="en-US" sz="1300" dirty="0">
                <a:latin typeface="Bahnschrift" panose="020B0502040204020203" pitchFamily="34" charset="0"/>
              </a:rPr>
              <a:t>Communication frequency increases</a:t>
            </a:r>
          </a:p>
          <a:p>
            <a:pPr marL="285750" indent="-285750" algn="just">
              <a:buFont typeface="Arial" panose="020B0604020202020204" pitchFamily="34" charset="0"/>
              <a:buChar char="•"/>
            </a:pPr>
            <a:r>
              <a:rPr lang="en-US" sz="1300" dirty="0">
                <a:latin typeface="Bahnschrift" panose="020B0502040204020203" pitchFamily="34" charset="0"/>
              </a:rPr>
              <a:t>Transactions become natural and recurring</a:t>
            </a:r>
          </a:p>
          <a:p>
            <a:pPr marL="285750" indent="-285750">
              <a:buFont typeface="Arial" panose="020B0604020202020204" pitchFamily="34" charset="0"/>
              <a:buChar char="•"/>
            </a:pPr>
            <a:r>
              <a:rPr lang="en-US" sz="1300" dirty="0">
                <a:latin typeface="Bahnschrift" panose="020B0502040204020203" pitchFamily="34" charset="0"/>
              </a:rPr>
              <a:t>Overall network value compounds</a:t>
            </a:r>
          </a:p>
        </p:txBody>
      </p:sp>
      <p:sp>
        <p:nvSpPr>
          <p:cNvPr id="5" name="Rectángulo 4"/>
          <p:cNvSpPr/>
          <p:nvPr/>
        </p:nvSpPr>
        <p:spPr>
          <a:xfrm>
            <a:off x="5084996" y="953305"/>
            <a:ext cx="1980000" cy="4201150"/>
          </a:xfrm>
          <a:prstGeom prst="rect">
            <a:avLst/>
          </a:prstGeom>
        </p:spPr>
        <p:txBody>
          <a:bodyPr>
            <a:spAutoFit/>
          </a:bodyPr>
          <a:lstStyle/>
          <a:p>
            <a:pPr algn="ctr"/>
            <a:r>
              <a:rPr lang="en-US" sz="1600" b="1" dirty="0" smtClean="0">
                <a:effectLst>
                  <a:outerShdw blurRad="38100" dist="38100" dir="2700000" algn="tl">
                    <a:srgbClr val="000000">
                      <a:alpha val="43137"/>
                    </a:srgbClr>
                  </a:outerShdw>
                </a:effectLst>
                <a:latin typeface="Bahnschrift" panose="020B0502040204020203" pitchFamily="34" charset="0"/>
              </a:rPr>
              <a:t>Diversified</a:t>
            </a:r>
            <a:r>
              <a:rPr lang="es-CO" sz="1600" b="1" dirty="0" smtClean="0">
                <a:effectLst>
                  <a:outerShdw blurRad="38100" dist="38100" dir="2700000" algn="tl">
                    <a:srgbClr val="000000">
                      <a:alpha val="43137"/>
                    </a:srgbClr>
                  </a:outerShdw>
                </a:effectLst>
                <a:latin typeface="Bahnschrift" panose="020B0502040204020203" pitchFamily="34" charset="0"/>
              </a:rPr>
              <a:t> </a:t>
            </a:r>
            <a:r>
              <a:rPr lang="en-US" sz="1600" b="1" dirty="0" smtClean="0">
                <a:effectLst>
                  <a:outerShdw blurRad="38100" dist="38100" dir="2700000" algn="tl">
                    <a:srgbClr val="000000">
                      <a:alpha val="43137"/>
                    </a:srgbClr>
                  </a:outerShdw>
                </a:effectLst>
                <a:latin typeface="Bahnschrift" panose="020B0502040204020203" pitchFamily="34" charset="0"/>
              </a:rPr>
              <a:t>Monetization</a:t>
            </a:r>
          </a:p>
          <a:p>
            <a:pPr algn="just"/>
            <a:r>
              <a:rPr lang="es-CO" dirty="0" smtClean="0">
                <a:latin typeface="Bahnschrift" panose="020B0502040204020203" pitchFamily="34" charset="0"/>
              </a:rPr>
              <a:t/>
            </a:r>
            <a:br>
              <a:rPr lang="es-CO" dirty="0" smtClean="0">
                <a:latin typeface="Bahnschrift" panose="020B0502040204020203" pitchFamily="34" charset="0"/>
              </a:rPr>
            </a:br>
            <a:r>
              <a:rPr lang="es-CO" sz="1300" dirty="0" smtClean="0">
                <a:latin typeface="Bahnschrift" panose="020B0502040204020203" pitchFamily="34" charset="0"/>
              </a:rPr>
              <a:t>Venio </a:t>
            </a:r>
            <a:r>
              <a:rPr lang="en-US" sz="1300" dirty="0" smtClean="0">
                <a:latin typeface="Bahnschrift" panose="020B0502040204020203" pitchFamily="34" charset="0"/>
              </a:rPr>
              <a:t>monetizes</a:t>
            </a:r>
            <a:r>
              <a:rPr lang="es-CO" sz="1300" dirty="0" smtClean="0">
                <a:latin typeface="Bahnschrift" panose="020B0502040204020203" pitchFamily="34" charset="0"/>
              </a:rPr>
              <a:t> </a:t>
            </a:r>
            <a:r>
              <a:rPr lang="en-US" sz="1300" dirty="0" smtClean="0">
                <a:latin typeface="Bahnschrift" panose="020B0502040204020203" pitchFamily="34" charset="0"/>
              </a:rPr>
              <a:t>the relationship across multiple layers:</a:t>
            </a:r>
          </a:p>
          <a:p>
            <a:pPr algn="just"/>
            <a:endParaRPr lang="en-US" sz="1300" dirty="0" smtClean="0">
              <a:latin typeface="Bahnschrift" panose="020B0502040204020203" pitchFamily="34" charset="0"/>
            </a:endParaRPr>
          </a:p>
          <a:p>
            <a:pPr marL="285750" indent="-285750" algn="just">
              <a:buFont typeface="Arial" panose="020B0604020202020204" pitchFamily="34" charset="0"/>
              <a:buChar char="•"/>
            </a:pPr>
            <a:r>
              <a:rPr lang="en-US" sz="1300" dirty="0" smtClean="0">
                <a:latin typeface="Bahnschrift" panose="020B0502040204020203" pitchFamily="34" charset="0"/>
              </a:rPr>
              <a:t>Transaction f</a:t>
            </a:r>
            <a:r>
              <a:rPr lang="es-CO" sz="1300" dirty="0" smtClean="0">
                <a:latin typeface="Bahnschrift" panose="020B0502040204020203" pitchFamily="34" charset="0"/>
              </a:rPr>
              <a:t>ees (Venio Pay)</a:t>
            </a:r>
          </a:p>
          <a:p>
            <a:pPr marL="285750" indent="-285750" algn="just">
              <a:buFont typeface="Arial" panose="020B0604020202020204" pitchFamily="34" charset="0"/>
              <a:buChar char="•"/>
            </a:pPr>
            <a:r>
              <a:rPr lang="es-CO" sz="1300" dirty="0" smtClean="0">
                <a:latin typeface="Bahnschrift" panose="020B0502040204020203" pitchFamily="34" charset="0"/>
              </a:rPr>
              <a:t>MVNO ARPU (Venio Mobile)</a:t>
            </a:r>
          </a:p>
          <a:p>
            <a:pPr marL="285750" indent="-285750" algn="just">
              <a:buFont typeface="Arial" panose="020B0604020202020204" pitchFamily="34" charset="0"/>
              <a:buChar char="•"/>
            </a:pPr>
            <a:r>
              <a:rPr lang="en-US" sz="1300" dirty="0" smtClean="0">
                <a:latin typeface="Bahnschrift" panose="020B0502040204020203" pitchFamily="34" charset="0"/>
              </a:rPr>
              <a:t>Venio To Talk fees</a:t>
            </a:r>
            <a:endParaRPr lang="es-CO" sz="1300" dirty="0" smtClean="0">
              <a:latin typeface="Bahnschrift" panose="020B0502040204020203" pitchFamily="34" charset="0"/>
            </a:endParaRPr>
          </a:p>
          <a:p>
            <a:pPr marL="285750" indent="-285750" algn="just">
              <a:buFont typeface="Arial" panose="020B0604020202020204" pitchFamily="34" charset="0"/>
              <a:buChar char="•"/>
            </a:pPr>
            <a:r>
              <a:rPr lang="es-CO" sz="1300" dirty="0" smtClean="0">
                <a:latin typeface="Bahnschrift" panose="020B0502040204020203" pitchFamily="34" charset="0"/>
              </a:rPr>
              <a:t>Handset margin</a:t>
            </a:r>
          </a:p>
          <a:p>
            <a:pPr marL="285750" indent="-285750">
              <a:buFont typeface="Arial" panose="020B0604020202020204" pitchFamily="34" charset="0"/>
              <a:buChar char="•"/>
            </a:pPr>
            <a:r>
              <a:rPr lang="en-US" sz="1300" dirty="0" smtClean="0">
                <a:latin typeface="Bahnschrift" panose="020B0502040204020203" pitchFamily="34" charset="0"/>
              </a:rPr>
              <a:t>Future</a:t>
            </a:r>
            <a:r>
              <a:rPr lang="es-CO" sz="1300" dirty="0" smtClean="0">
                <a:latin typeface="Bahnschrift" panose="020B0502040204020203" pitchFamily="34" charset="0"/>
              </a:rPr>
              <a:t> </a:t>
            </a:r>
            <a:r>
              <a:rPr lang="en-US" sz="1300" dirty="0" smtClean="0">
                <a:latin typeface="Bahnschrift" panose="020B0502040204020203" pitchFamily="34" charset="0"/>
              </a:rPr>
              <a:t>cross-border</a:t>
            </a:r>
            <a:r>
              <a:rPr lang="es-CO" sz="1300" dirty="0" smtClean="0">
                <a:latin typeface="Bahnschrift" panose="020B0502040204020203" pitchFamily="34" charset="0"/>
              </a:rPr>
              <a:t> </a:t>
            </a:r>
            <a:r>
              <a:rPr lang="en-US" sz="1300" dirty="0" smtClean="0">
                <a:latin typeface="Bahnschrift" panose="020B0502040204020203" pitchFamily="34" charset="0"/>
              </a:rPr>
              <a:t>retail expansion</a:t>
            </a:r>
          </a:p>
          <a:p>
            <a:pPr marL="285750" indent="-285750" algn="just">
              <a:buFont typeface="Arial" panose="020B0604020202020204" pitchFamily="34" charset="0"/>
              <a:buChar char="•"/>
            </a:pPr>
            <a:endParaRPr lang="en-US" sz="1300" dirty="0" smtClean="0">
              <a:latin typeface="Bahnschrift" panose="020B0502040204020203" pitchFamily="34" charset="0"/>
            </a:endParaRPr>
          </a:p>
          <a:p>
            <a:pPr algn="ctr"/>
            <a:r>
              <a:rPr lang="en-US" sz="1300" dirty="0" smtClean="0">
                <a:latin typeface="Bahnschrift" panose="020B0502040204020203" pitchFamily="34" charset="0"/>
              </a:rPr>
              <a:t>This reduces dependency on any single revenue stream.</a:t>
            </a:r>
            <a:endParaRPr lang="en-US" sz="1300" dirty="0">
              <a:latin typeface="Bahnschrift" panose="020B0502040204020203" pitchFamily="34" charset="0"/>
            </a:endParaRPr>
          </a:p>
        </p:txBody>
      </p:sp>
      <p:sp>
        <p:nvSpPr>
          <p:cNvPr id="18" name="Rectángulo 17"/>
          <p:cNvSpPr/>
          <p:nvPr/>
        </p:nvSpPr>
        <p:spPr>
          <a:xfrm>
            <a:off x="7534462" y="989457"/>
            <a:ext cx="1980000" cy="2554545"/>
          </a:xfrm>
          <a:prstGeom prst="rect">
            <a:avLst/>
          </a:prstGeom>
        </p:spPr>
        <p:txBody>
          <a:bodyPr>
            <a:spAutoFit/>
          </a:bodyPr>
          <a:lstStyle/>
          <a:p>
            <a:pPr algn="ctr"/>
            <a:r>
              <a:rPr lang="en-US" sz="1600" b="1" dirty="0" smtClean="0">
                <a:effectLst>
                  <a:outerShdw blurRad="38100" dist="38100" dir="2700000" algn="tl">
                    <a:srgbClr val="000000">
                      <a:alpha val="43137"/>
                    </a:srgbClr>
                  </a:outerShdw>
                </a:effectLst>
                <a:latin typeface="Bahnschrift" panose="020B0502040204020203" pitchFamily="34" charset="0"/>
              </a:rPr>
              <a:t>High </a:t>
            </a:r>
            <a:r>
              <a:rPr lang="en-US" sz="1600" b="1" dirty="0">
                <a:effectLst>
                  <a:outerShdw blurRad="38100" dist="38100" dir="2700000" algn="tl">
                    <a:srgbClr val="000000">
                      <a:alpha val="43137"/>
                    </a:srgbClr>
                  </a:outerShdw>
                </a:effectLst>
                <a:latin typeface="Bahnschrift" panose="020B0502040204020203" pitchFamily="34" charset="0"/>
              </a:rPr>
              <a:t>LTV </a:t>
            </a:r>
            <a:r>
              <a:rPr lang="en-US" sz="1600" b="1" dirty="0" smtClean="0">
                <a:effectLst>
                  <a:outerShdw blurRad="38100" dist="38100" dir="2700000" algn="tl">
                    <a:srgbClr val="000000">
                      <a:alpha val="43137"/>
                    </a:srgbClr>
                  </a:outerShdw>
                </a:effectLst>
                <a:latin typeface="Bahnschrift" panose="020B0502040204020203" pitchFamily="34" charset="0"/>
              </a:rPr>
              <a:t>Potential</a:t>
            </a:r>
          </a:p>
          <a:p>
            <a:pPr algn="just"/>
            <a:r>
              <a:rPr lang="en-US" dirty="0">
                <a:latin typeface="Bahnschrift" panose="020B0502040204020203" pitchFamily="34" charset="0"/>
              </a:rPr>
              <a:t/>
            </a:r>
            <a:br>
              <a:rPr lang="en-US" dirty="0">
                <a:latin typeface="Bahnschrift" panose="020B0502040204020203" pitchFamily="34" charset="0"/>
              </a:rPr>
            </a:br>
            <a:endParaRPr lang="en-US" sz="1300" dirty="0" smtClean="0">
              <a:latin typeface="Bahnschrift" panose="020B0502040204020203" pitchFamily="34" charset="0"/>
            </a:endParaRPr>
          </a:p>
          <a:p>
            <a:r>
              <a:rPr lang="en-US" sz="1300" dirty="0" smtClean="0">
                <a:latin typeface="Bahnschrift" panose="020B0502040204020203" pitchFamily="34" charset="0"/>
              </a:rPr>
              <a:t>Daily </a:t>
            </a:r>
            <a:r>
              <a:rPr lang="en-US" sz="1300" dirty="0">
                <a:latin typeface="Bahnschrift" panose="020B0502040204020203" pitchFamily="34" charset="0"/>
              </a:rPr>
              <a:t>communication creates </a:t>
            </a:r>
            <a:r>
              <a:rPr lang="en-US" sz="1300" b="1" dirty="0">
                <a:latin typeface="Bahnschrift" panose="020B0502040204020203" pitchFamily="34" charset="0"/>
              </a:rPr>
              <a:t>stronger retention</a:t>
            </a:r>
            <a:r>
              <a:rPr lang="en-US" sz="1300" dirty="0">
                <a:latin typeface="Bahnschrift" panose="020B0502040204020203" pitchFamily="34" charset="0"/>
              </a:rPr>
              <a:t> than occasional remittance usage</a:t>
            </a:r>
            <a:r>
              <a:rPr lang="en-US" sz="1300" dirty="0" smtClean="0">
                <a:latin typeface="Bahnschrift" panose="020B0502040204020203" pitchFamily="34" charset="0"/>
              </a:rPr>
              <a:t>.</a:t>
            </a:r>
          </a:p>
          <a:p>
            <a:endParaRPr lang="en-US" sz="1300" dirty="0">
              <a:latin typeface="Bahnschrift" panose="020B0502040204020203" pitchFamily="34" charset="0"/>
            </a:endParaRPr>
          </a:p>
          <a:p>
            <a:pPr algn="just"/>
            <a:r>
              <a:rPr lang="en-US" sz="1300" dirty="0">
                <a:latin typeface="Bahnschrift" panose="020B0502040204020203" pitchFamily="34" charset="0"/>
              </a:rPr>
              <a:t>Venio captures value over time, not per event.</a:t>
            </a:r>
          </a:p>
        </p:txBody>
      </p:sp>
      <p:sp>
        <p:nvSpPr>
          <p:cNvPr id="19" name="Rectángulo 18"/>
          <p:cNvSpPr/>
          <p:nvPr/>
        </p:nvSpPr>
        <p:spPr>
          <a:xfrm>
            <a:off x="9979489" y="939201"/>
            <a:ext cx="1980000" cy="4201150"/>
          </a:xfrm>
          <a:prstGeom prst="rect">
            <a:avLst/>
          </a:prstGeom>
        </p:spPr>
        <p:txBody>
          <a:bodyPr>
            <a:spAutoFit/>
          </a:bodyPr>
          <a:lstStyle/>
          <a:p>
            <a:pPr algn="ctr"/>
            <a:r>
              <a:rPr lang="en-US" sz="1600" b="1" dirty="0" smtClean="0">
                <a:effectLst>
                  <a:outerShdw blurRad="38100" dist="38100" dir="2700000" algn="tl">
                    <a:srgbClr val="000000">
                      <a:alpha val="43137"/>
                    </a:srgbClr>
                  </a:outerShdw>
                </a:effectLst>
                <a:latin typeface="Bahnschrift" panose="020B0502040204020203" pitchFamily="34" charset="0"/>
              </a:rPr>
              <a:t>Global Corridor Expansion</a:t>
            </a:r>
          </a:p>
          <a:p>
            <a:pPr algn="just"/>
            <a:r>
              <a:rPr lang="es-CO" dirty="0">
                <a:latin typeface="Bahnschrift" panose="020B0502040204020203" pitchFamily="34" charset="0"/>
              </a:rPr>
              <a:t/>
            </a:r>
            <a:br>
              <a:rPr lang="es-CO" dirty="0">
                <a:latin typeface="Bahnschrift" panose="020B0502040204020203" pitchFamily="34" charset="0"/>
              </a:rPr>
            </a:br>
            <a:r>
              <a:rPr lang="en-US" sz="1300" dirty="0" smtClean="0">
                <a:latin typeface="Bahnschrift" panose="020B0502040204020203" pitchFamily="34" charset="0"/>
              </a:rPr>
              <a:t>The model is repeatable across corridors, with future rollout planned:</a:t>
            </a:r>
          </a:p>
          <a:p>
            <a:pPr algn="just"/>
            <a:endParaRPr lang="es-CO" sz="1300" dirty="0">
              <a:latin typeface="Bahnschrift" panose="020B0502040204020203" pitchFamily="34" charset="0"/>
            </a:endParaRPr>
          </a:p>
          <a:p>
            <a:pPr marL="285750" indent="-285750">
              <a:buFont typeface="Arial" panose="020B0604020202020204" pitchFamily="34" charset="0"/>
              <a:buChar char="•"/>
            </a:pPr>
            <a:r>
              <a:rPr lang="en-US" sz="1300" dirty="0" smtClean="0">
                <a:latin typeface="Bahnschrift" panose="020B0502040204020203" pitchFamily="34" charset="0"/>
              </a:rPr>
              <a:t>Venio To Talk in: Mexico, Colombia, UAE and Philippines</a:t>
            </a:r>
            <a:r>
              <a:rPr lang="es-CO" sz="1300" dirty="0" smtClean="0">
                <a:latin typeface="Bahnschrift" panose="020B0502040204020203" pitchFamily="34" charset="0"/>
              </a:rPr>
              <a:t>.</a:t>
            </a:r>
          </a:p>
          <a:p>
            <a:pPr marL="285750" indent="-285750">
              <a:buFont typeface="Arial" panose="020B0604020202020204" pitchFamily="34" charset="0"/>
              <a:buChar char="•"/>
            </a:pPr>
            <a:endParaRPr lang="es-CO" sz="1300" dirty="0" smtClean="0">
              <a:latin typeface="Bahnschrift" panose="020B0502040204020203" pitchFamily="34" charset="0"/>
            </a:endParaRPr>
          </a:p>
          <a:p>
            <a:pPr marL="285750" indent="-285750">
              <a:buFont typeface="Arial" panose="020B0604020202020204" pitchFamily="34" charset="0"/>
              <a:buChar char="•"/>
            </a:pPr>
            <a:r>
              <a:rPr lang="en-US" sz="1300" dirty="0" smtClean="0">
                <a:latin typeface="Bahnschrift" panose="020B0502040204020203" pitchFamily="34" charset="0"/>
              </a:rPr>
              <a:t>MVNO - Planned </a:t>
            </a:r>
            <a:r>
              <a:rPr lang="en-US" sz="1300" dirty="0" smtClean="0">
                <a:latin typeface="Bahnschrift" panose="020B0502040204020203" pitchFamily="34" charset="0"/>
              </a:rPr>
              <a:t>Launched in Mexico and Colombia</a:t>
            </a:r>
            <a:endParaRPr lang="es-CO" sz="1300" dirty="0" smtClean="0">
              <a:latin typeface="Bahnschrift" panose="020B0502040204020203" pitchFamily="34" charset="0"/>
            </a:endParaRPr>
          </a:p>
          <a:p>
            <a:pPr marL="285750" indent="-285750" algn="just">
              <a:buFont typeface="Arial" panose="020B0604020202020204" pitchFamily="34" charset="0"/>
              <a:buChar char="•"/>
            </a:pPr>
            <a:endParaRPr lang="es-CO" sz="1300" dirty="0" smtClean="0">
              <a:latin typeface="Bahnschrift" panose="020B0502040204020203" pitchFamily="34" charset="0"/>
            </a:endParaRPr>
          </a:p>
          <a:p>
            <a:pPr algn="ctr"/>
            <a:r>
              <a:rPr lang="en-US" sz="1300" dirty="0" smtClean="0">
                <a:latin typeface="Bahnschrift" panose="020B0502040204020203" pitchFamily="34" charset="0"/>
              </a:rPr>
              <a:t>Venio scales horizontally across geographies using the same network logic</a:t>
            </a:r>
            <a:r>
              <a:rPr lang="es-CO" sz="1300" dirty="0" smtClean="0">
                <a:latin typeface="Bahnschrift" panose="020B0502040204020203" pitchFamily="34" charset="0"/>
              </a:rPr>
              <a:t>.</a:t>
            </a:r>
            <a:endParaRPr lang="es-CO" sz="1300" dirty="0">
              <a:latin typeface="Bahnschrift" panose="020B0502040204020203" pitchFamily="34" charset="0"/>
            </a:endParaRPr>
          </a:p>
        </p:txBody>
      </p:sp>
      <p:cxnSp>
        <p:nvCxnSpPr>
          <p:cNvPr id="8" name="Conector recto 7"/>
          <p:cNvCxnSpPr/>
          <p:nvPr/>
        </p:nvCxnSpPr>
        <p:spPr>
          <a:xfrm>
            <a:off x="2319131" y="957033"/>
            <a:ext cx="0" cy="4248000"/>
          </a:xfrm>
          <a:prstGeom prst="line">
            <a:avLst/>
          </a:prstGeom>
          <a:ln>
            <a:solidFill>
              <a:srgbClr val="EB3B2D"/>
            </a:solidFill>
            <a:prstDash val="lgDashDot"/>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4883427" y="957033"/>
            <a:ext cx="0" cy="4248000"/>
          </a:xfrm>
          <a:prstGeom prst="line">
            <a:avLst/>
          </a:prstGeom>
          <a:ln>
            <a:solidFill>
              <a:srgbClr val="EB3B2D"/>
            </a:solidFill>
            <a:prstDash val="lgDashDot"/>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7301949" y="990185"/>
            <a:ext cx="0" cy="4248000"/>
          </a:xfrm>
          <a:prstGeom prst="line">
            <a:avLst/>
          </a:prstGeom>
          <a:ln>
            <a:solidFill>
              <a:srgbClr val="EB3B2D"/>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9746975" y="990185"/>
            <a:ext cx="0" cy="4248000"/>
          </a:xfrm>
          <a:prstGeom prst="line">
            <a:avLst/>
          </a:prstGeom>
          <a:ln>
            <a:solidFill>
              <a:srgbClr val="EB3B2D"/>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4" name="Rectángulo 3"/>
          <p:cNvSpPr/>
          <p:nvPr/>
        </p:nvSpPr>
        <p:spPr>
          <a:xfrm>
            <a:off x="309580" y="3657167"/>
            <a:ext cx="2440002" cy="261129"/>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p:cNvSpPr/>
          <p:nvPr/>
        </p:nvSpPr>
        <p:spPr>
          <a:xfrm>
            <a:off x="282781" y="1001067"/>
            <a:ext cx="11206854" cy="338554"/>
          </a:xfrm>
          <a:prstGeom prst="rect">
            <a:avLst/>
          </a:prstGeom>
        </p:spPr>
        <p:txBody>
          <a:bodyPr wrap="square">
            <a:spAutoFit/>
          </a:bodyPr>
          <a:lstStyle/>
          <a:p>
            <a:pPr algn="just"/>
            <a:endParaRPr lang="en-US" sz="1600" dirty="0">
              <a:latin typeface="Bahnschrift" panose="020B0502040204020203" pitchFamily="34" charset="0"/>
              <a:ea typeface="Roboto" panose="020B0604020202020204" charset="0"/>
            </a:endParaRPr>
          </a:p>
        </p:txBody>
      </p:sp>
      <p:sp>
        <p:nvSpPr>
          <p:cNvPr id="10" name="Google Shape;55;p2"/>
          <p:cNvSpPr/>
          <p:nvPr/>
        </p:nvSpPr>
        <p:spPr>
          <a:xfrm>
            <a:off x="3631096" y="193501"/>
            <a:ext cx="5022574"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1" name="CuadroTexto 10"/>
          <p:cNvSpPr txBox="1"/>
          <p:nvPr/>
        </p:nvSpPr>
        <p:spPr>
          <a:xfrm>
            <a:off x="13251" y="120904"/>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ROLLOUT STRATEGY </a:t>
            </a:r>
            <a:endParaRPr lang="en-US" sz="4000" b="1" dirty="0">
              <a:solidFill>
                <a:schemeClr val="bg1"/>
              </a:solidFill>
              <a:latin typeface="Bahnschrift" panose="020B0502040204020203" pitchFamily="34" charset="0"/>
              <a:ea typeface="Roboto" panose="020B0604020202020204" charset="0"/>
            </a:endParaRPr>
          </a:p>
        </p:txBody>
      </p:sp>
      <p:sp>
        <p:nvSpPr>
          <p:cNvPr id="3" name="Rectángulo 2"/>
          <p:cNvSpPr/>
          <p:nvPr/>
        </p:nvSpPr>
        <p:spPr>
          <a:xfrm>
            <a:off x="282781" y="918556"/>
            <a:ext cx="11511654" cy="1415772"/>
          </a:xfrm>
          <a:prstGeom prst="rect">
            <a:avLst/>
          </a:prstGeom>
        </p:spPr>
        <p:txBody>
          <a:bodyPr wrap="square">
            <a:spAutoFit/>
          </a:bodyPr>
          <a:lstStyle/>
          <a:p>
            <a:r>
              <a:rPr lang="en-US" sz="2200" b="1" dirty="0">
                <a:latin typeface="Bahnschrift" panose="020B0502040204020203" pitchFamily="34" charset="0"/>
              </a:rPr>
              <a:t>Raise – US$250,000 – Own 10% of </a:t>
            </a:r>
            <a:r>
              <a:rPr lang="en-US" sz="2200" b="1" dirty="0" smtClean="0">
                <a:latin typeface="Bahnschrift" panose="020B0502040204020203" pitchFamily="34" charset="0"/>
              </a:rPr>
              <a:t>Venio</a:t>
            </a:r>
            <a:endParaRPr lang="en-US" sz="2200" b="1" dirty="0" smtClean="0">
              <a:latin typeface="Bahnschrift" panose="020B0502040204020203" pitchFamily="34" charset="0"/>
            </a:endParaRPr>
          </a:p>
          <a:p>
            <a:endParaRPr lang="en-US" sz="1600" b="1" dirty="0" smtClean="0">
              <a:latin typeface="Bahnschrift" panose="020B0502040204020203" pitchFamily="34" charset="0"/>
            </a:endParaRPr>
          </a:p>
          <a:p>
            <a:r>
              <a:rPr lang="en-US" sz="1600" b="1" dirty="0" smtClean="0">
                <a:latin typeface="Bahnschrift" panose="020B0502040204020203" pitchFamily="34" charset="0"/>
              </a:rPr>
              <a:t>Focused </a:t>
            </a:r>
            <a:r>
              <a:rPr lang="en-US" sz="1600" b="1" dirty="0" smtClean="0">
                <a:latin typeface="Bahnschrift" panose="020B0502040204020203" pitchFamily="34" charset="0"/>
              </a:rPr>
              <a:t>Entry, Scalable Execution</a:t>
            </a:r>
          </a:p>
          <a:p>
            <a:endParaRPr lang="en-US" sz="1600" dirty="0" smtClean="0">
              <a:latin typeface="Bahnschrift" panose="020B0502040204020203" pitchFamily="34" charset="0"/>
            </a:endParaRPr>
          </a:p>
          <a:p>
            <a:r>
              <a:rPr lang="en-US" sz="1600" dirty="0" err="1" smtClean="0">
                <a:latin typeface="Bahnschrift" panose="020B0502040204020203" pitchFamily="34" charset="0"/>
              </a:rPr>
              <a:t>Venio’s</a:t>
            </a:r>
            <a:r>
              <a:rPr lang="en-US" sz="1600" dirty="0" smtClean="0">
                <a:latin typeface="Bahnschrift" panose="020B0502040204020203" pitchFamily="34" charset="0"/>
              </a:rPr>
              <a:t> rollout strategy prioritizes </a:t>
            </a:r>
            <a:r>
              <a:rPr lang="en-US" sz="1600" b="1" dirty="0" smtClean="0">
                <a:latin typeface="Bahnschrift" panose="020B0502040204020203" pitchFamily="34" charset="0"/>
              </a:rPr>
              <a:t>high-volume corridors</a:t>
            </a:r>
            <a:r>
              <a:rPr lang="en-US" sz="1600" dirty="0" smtClean="0">
                <a:latin typeface="Bahnschrift" panose="020B0502040204020203" pitchFamily="34" charset="0"/>
              </a:rPr>
              <a:t> and </a:t>
            </a:r>
            <a:r>
              <a:rPr lang="en-US" sz="1600" b="1" dirty="0" smtClean="0">
                <a:latin typeface="Bahnschrift" panose="020B0502040204020203" pitchFamily="34" charset="0"/>
              </a:rPr>
              <a:t>dense diaspora markets</a:t>
            </a:r>
            <a:r>
              <a:rPr lang="en-US" sz="1600" dirty="0" smtClean="0">
                <a:latin typeface="Bahnschrift" panose="020B0502040204020203" pitchFamily="34" charset="0"/>
              </a:rPr>
              <a:t> to accelerate network effects.</a:t>
            </a:r>
            <a:endParaRPr lang="en-US" sz="1600" dirty="0">
              <a:latin typeface="Bahnschrift" panose="020B0502040204020203" pitchFamily="34" charset="0"/>
            </a:endParaRPr>
          </a:p>
        </p:txBody>
      </p:sp>
      <p:sp>
        <p:nvSpPr>
          <p:cNvPr id="6" name="Rectángulo 5"/>
          <p:cNvSpPr/>
          <p:nvPr/>
        </p:nvSpPr>
        <p:spPr>
          <a:xfrm>
            <a:off x="5297660" y="3677833"/>
            <a:ext cx="2513293" cy="2123658"/>
          </a:xfrm>
          <a:prstGeom prst="rect">
            <a:avLst/>
          </a:prstGeom>
        </p:spPr>
        <p:txBody>
          <a:bodyPr wrap="square">
            <a:spAutoFit/>
          </a:bodyPr>
          <a:lstStyle/>
          <a:p>
            <a:pPr algn="ctr"/>
            <a:r>
              <a:rPr lang="en-US" b="1" u="sng" dirty="0">
                <a:solidFill>
                  <a:schemeClr val="tx1"/>
                </a:solidFill>
                <a:latin typeface="Bahnschrift" panose="020B0502040204020203" pitchFamily="34" charset="0"/>
              </a:rPr>
              <a:t>Launch Markets:</a:t>
            </a:r>
          </a:p>
          <a:p>
            <a:pPr algn="ctr"/>
            <a:endParaRPr lang="en-US" dirty="0" smtClean="0">
              <a:solidFill>
                <a:schemeClr val="tx1"/>
              </a:solidFill>
              <a:latin typeface="Bahnschrift" panose="020B0502040204020203" pitchFamily="34" charset="0"/>
            </a:endParaRPr>
          </a:p>
          <a:p>
            <a:pPr algn="just"/>
            <a:r>
              <a:rPr lang="en-US" sz="1300" dirty="0" smtClean="0">
                <a:solidFill>
                  <a:schemeClr val="tx1"/>
                </a:solidFill>
                <a:latin typeface="Bahnschrift" panose="020B0502040204020203" pitchFamily="34" charset="0"/>
              </a:rPr>
              <a:t>Atlanta, Los Angeles, Houston, Dallas and Chicago </a:t>
            </a:r>
            <a:endParaRPr lang="en-US" sz="1300" dirty="0">
              <a:solidFill>
                <a:schemeClr val="tx1"/>
              </a:solidFill>
              <a:latin typeface="Bahnschrift" panose="020B0502040204020203" pitchFamily="34" charset="0"/>
            </a:endParaRPr>
          </a:p>
          <a:p>
            <a:pPr algn="just"/>
            <a:endParaRPr lang="en-US" sz="1300" dirty="0" smtClean="0">
              <a:latin typeface="Bahnschrift" panose="020B0502040204020203" pitchFamily="34" charset="0"/>
            </a:endParaRPr>
          </a:p>
          <a:p>
            <a:pPr algn="just"/>
            <a:r>
              <a:rPr lang="en-US" sz="1300" dirty="0" smtClean="0">
                <a:latin typeface="Bahnschrift" panose="020B0502040204020203" pitchFamily="34" charset="0"/>
              </a:rPr>
              <a:t>These </a:t>
            </a:r>
            <a:r>
              <a:rPr lang="en-US" sz="1300" dirty="0">
                <a:latin typeface="Bahnschrift" panose="020B0502040204020203" pitchFamily="34" charset="0"/>
              </a:rPr>
              <a:t>cities combine</a:t>
            </a:r>
            <a:r>
              <a:rPr lang="en-US" sz="1300" dirty="0" smtClean="0">
                <a:latin typeface="Bahnschrift" panose="020B0502040204020203" pitchFamily="34" charset="0"/>
              </a:rPr>
              <a:t>:</a:t>
            </a:r>
          </a:p>
          <a:p>
            <a:pPr algn="just"/>
            <a:endParaRPr lang="en-US" sz="1300" dirty="0">
              <a:latin typeface="Bahnschrift" panose="020B0502040204020203" pitchFamily="34" charset="0"/>
            </a:endParaRPr>
          </a:p>
          <a:p>
            <a:pPr marL="285750" indent="-285750" algn="just">
              <a:buFont typeface="Arial" panose="020B0604020202020204" pitchFamily="34" charset="0"/>
              <a:buChar char="•"/>
            </a:pPr>
            <a:r>
              <a:rPr lang="en-US" sz="1300" dirty="0">
                <a:latin typeface="Bahnschrift" panose="020B0502040204020203" pitchFamily="34" charset="0"/>
              </a:rPr>
              <a:t>Large diaspora populations</a:t>
            </a:r>
          </a:p>
          <a:p>
            <a:pPr marL="285750" indent="-285750" algn="just">
              <a:buFont typeface="Arial" panose="020B0604020202020204" pitchFamily="34" charset="0"/>
              <a:buChar char="•"/>
            </a:pPr>
            <a:r>
              <a:rPr lang="en-US" sz="1300" dirty="0">
                <a:latin typeface="Bahnschrift" panose="020B0502040204020203" pitchFamily="34" charset="0"/>
              </a:rPr>
              <a:t>High remittance volume</a:t>
            </a:r>
          </a:p>
          <a:p>
            <a:pPr marL="285750" indent="-285750" algn="just">
              <a:buFont typeface="Arial" panose="020B0604020202020204" pitchFamily="34" charset="0"/>
              <a:buChar char="•"/>
            </a:pPr>
            <a:r>
              <a:rPr lang="en-US" sz="1300" dirty="0">
                <a:latin typeface="Bahnschrift" panose="020B0502040204020203" pitchFamily="34" charset="0"/>
              </a:rPr>
              <a:t>Strong retail density</a:t>
            </a:r>
          </a:p>
        </p:txBody>
      </p:sp>
      <p:pic>
        <p:nvPicPr>
          <p:cNvPr id="12290" name="Picture 2" descr="Iconos De Capital PNG, Dibujos, Vectores Para Descarga ..."/>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15781" y="2318180"/>
            <a:ext cx="1227599" cy="12276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221943" y="3638544"/>
            <a:ext cx="2634120" cy="2169825"/>
          </a:xfrm>
          <a:prstGeom prst="rect">
            <a:avLst/>
          </a:prstGeom>
        </p:spPr>
        <p:txBody>
          <a:bodyPr wrap="square">
            <a:spAutoFit/>
          </a:bodyPr>
          <a:lstStyle/>
          <a:p>
            <a:pPr algn="ctr"/>
            <a:r>
              <a:rPr lang="es-CO" sz="1500" b="1" dirty="0">
                <a:solidFill>
                  <a:schemeClr val="bg1"/>
                </a:solidFill>
                <a:latin typeface="Bahnschrift" panose="020B0502040204020203" pitchFamily="34" charset="0"/>
              </a:rPr>
              <a:t>$250K at $2.5M </a:t>
            </a:r>
            <a:r>
              <a:rPr lang="en-US" sz="1500" b="1" dirty="0" smtClean="0">
                <a:solidFill>
                  <a:schemeClr val="bg1"/>
                </a:solidFill>
                <a:latin typeface="Bahnschrift" panose="020B0502040204020203" pitchFamily="34" charset="0"/>
              </a:rPr>
              <a:t>pre-money</a:t>
            </a:r>
          </a:p>
          <a:p>
            <a:endParaRPr lang="en-US" b="1" dirty="0" smtClean="0">
              <a:latin typeface="Bahnschrift" panose="020B0502040204020203" pitchFamily="34" charset="0"/>
            </a:endParaRPr>
          </a:p>
          <a:p>
            <a:pPr algn="just"/>
            <a:r>
              <a:rPr lang="en-US" b="1" u="sng" dirty="0" smtClean="0">
                <a:latin typeface="Bahnschrift" panose="020B0502040204020203" pitchFamily="34" charset="0"/>
              </a:rPr>
              <a:t>Use </a:t>
            </a:r>
            <a:r>
              <a:rPr lang="en-US" b="1" u="sng" dirty="0">
                <a:latin typeface="Bahnschrift" panose="020B0502040204020203" pitchFamily="34" charset="0"/>
              </a:rPr>
              <a:t>of </a:t>
            </a:r>
            <a:r>
              <a:rPr lang="en-US" b="1" u="sng" dirty="0" smtClean="0">
                <a:latin typeface="Bahnschrift" panose="020B0502040204020203" pitchFamily="34" charset="0"/>
              </a:rPr>
              <a:t>Funds</a:t>
            </a:r>
          </a:p>
          <a:p>
            <a:pPr algn="just"/>
            <a:endParaRPr lang="en-US" b="1" u="sng" dirty="0">
              <a:latin typeface="Bahnschrift" panose="020B0502040204020203" pitchFamily="34" charset="0"/>
            </a:endParaRPr>
          </a:p>
          <a:p>
            <a:pPr marL="285750" indent="-285750" algn="just">
              <a:buFont typeface="Arial" panose="020B0604020202020204" pitchFamily="34" charset="0"/>
              <a:buChar char="•"/>
            </a:pPr>
            <a:r>
              <a:rPr lang="en-US" sz="1300" dirty="0">
                <a:latin typeface="Bahnschrift" panose="020B0502040204020203" pitchFamily="34" charset="0"/>
              </a:rPr>
              <a:t>Deployment of </a:t>
            </a:r>
            <a:r>
              <a:rPr lang="en-US" sz="1300" b="1" dirty="0">
                <a:latin typeface="Bahnschrift" panose="020B0502040204020203" pitchFamily="34" charset="0"/>
              </a:rPr>
              <a:t>50 pilot retail locations</a:t>
            </a:r>
            <a:endParaRPr lang="en-US" sz="1300" dirty="0">
              <a:latin typeface="Bahnschrift" panose="020B0502040204020203" pitchFamily="34" charset="0"/>
            </a:endParaRPr>
          </a:p>
          <a:p>
            <a:pPr marL="285750" indent="-285750" algn="just">
              <a:buFont typeface="Arial" panose="020B0604020202020204" pitchFamily="34" charset="0"/>
              <a:buChar char="•"/>
            </a:pPr>
            <a:r>
              <a:rPr lang="en-US" sz="1300" dirty="0">
                <a:latin typeface="Bahnschrift" panose="020B0502040204020203" pitchFamily="34" charset="0"/>
              </a:rPr>
              <a:t>User acquisition for </a:t>
            </a:r>
            <a:r>
              <a:rPr lang="en-US" sz="1300" b="1" dirty="0">
                <a:latin typeface="Bahnschrift" panose="020B0502040204020203" pitchFamily="34" charset="0"/>
              </a:rPr>
              <a:t>Venio </a:t>
            </a:r>
            <a:r>
              <a:rPr lang="en-US" sz="1300" b="1" dirty="0" smtClean="0">
                <a:latin typeface="Bahnschrift" panose="020B0502040204020203" pitchFamily="34" charset="0"/>
              </a:rPr>
              <a:t>To Talk</a:t>
            </a:r>
            <a:endParaRPr lang="en-US" sz="1300" dirty="0">
              <a:latin typeface="Bahnschrift" panose="020B0502040204020203" pitchFamily="34" charset="0"/>
            </a:endParaRPr>
          </a:p>
          <a:p>
            <a:pPr marL="285750" indent="-285750" algn="just">
              <a:buFont typeface="Arial" panose="020B0604020202020204" pitchFamily="34" charset="0"/>
              <a:buChar char="•"/>
            </a:pPr>
            <a:r>
              <a:rPr lang="en-US" sz="1300" dirty="0">
                <a:latin typeface="Bahnschrift" panose="020B0502040204020203" pitchFamily="34" charset="0"/>
              </a:rPr>
              <a:t>Compliance &amp; infrastructure</a:t>
            </a:r>
          </a:p>
          <a:p>
            <a:pPr marL="285750" indent="-285750" algn="just">
              <a:buFont typeface="Arial" panose="020B0604020202020204" pitchFamily="34" charset="0"/>
              <a:buChar char="•"/>
            </a:pPr>
            <a:r>
              <a:rPr lang="en-US" sz="1300" dirty="0">
                <a:latin typeface="Bahnschrift" panose="020B0502040204020203" pitchFamily="34" charset="0"/>
              </a:rPr>
              <a:t>Sales and installations </a:t>
            </a:r>
            <a:r>
              <a:rPr lang="en-US" sz="1300" dirty="0" smtClean="0">
                <a:latin typeface="Bahnschrift" panose="020B0502040204020203" pitchFamily="34" charset="0"/>
              </a:rPr>
              <a:t>team</a:t>
            </a:r>
            <a:endParaRPr lang="es-CO" sz="1300" dirty="0">
              <a:latin typeface="Bahnschrift" panose="020B0502040204020203" pitchFamily="34" charset="0"/>
            </a:endParaRPr>
          </a:p>
        </p:txBody>
      </p:sp>
      <p:pic>
        <p:nvPicPr>
          <p:cNvPr id="12292" name="Picture 4" descr="Milestones - Free marketing icons"/>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342730" y="2379095"/>
            <a:ext cx="1227600" cy="1227600"/>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7880789" y="3731735"/>
            <a:ext cx="2143459" cy="1723549"/>
          </a:xfrm>
          <a:prstGeom prst="rect">
            <a:avLst/>
          </a:prstGeom>
          <a:noFill/>
        </p:spPr>
        <p:txBody>
          <a:bodyPr wrap="square" rtlCol="0">
            <a:spAutoFit/>
          </a:bodyPr>
          <a:lstStyle/>
          <a:p>
            <a:pPr algn="ctr"/>
            <a:r>
              <a:rPr lang="da-DK" b="1" u="sng" dirty="0" smtClean="0">
                <a:latin typeface="Bahnschrift" panose="020B0502040204020203" pitchFamily="34" charset="0"/>
              </a:rPr>
              <a:t>Milestones</a:t>
            </a:r>
          </a:p>
          <a:p>
            <a:pPr algn="ctr"/>
            <a:endParaRPr lang="da-DK" b="1" u="sng" dirty="0">
              <a:latin typeface="Bahnschrift" panose="020B0502040204020203" pitchFamily="34" charset="0"/>
            </a:endParaRPr>
          </a:p>
          <a:p>
            <a:pPr marL="285750" indent="-285750" algn="just">
              <a:buFont typeface="Arial" panose="020B0604020202020204" pitchFamily="34" charset="0"/>
              <a:buChar char="•"/>
            </a:pPr>
            <a:r>
              <a:rPr lang="da-DK" sz="1300" dirty="0" smtClean="0">
                <a:latin typeface="Bahnschrift" panose="020B0502040204020203" pitchFamily="34" charset="0"/>
              </a:rPr>
              <a:t>50 </a:t>
            </a:r>
            <a:r>
              <a:rPr lang="da-DK" sz="1300" dirty="0">
                <a:latin typeface="Bahnschrift" panose="020B0502040204020203" pitchFamily="34" charset="0"/>
              </a:rPr>
              <a:t>stores </a:t>
            </a:r>
            <a:r>
              <a:rPr lang="da-DK" sz="1300" dirty="0" smtClean="0">
                <a:latin typeface="Bahnschrift" panose="020B0502040204020203" pitchFamily="34" charset="0"/>
              </a:rPr>
              <a:t>Q2 </a:t>
            </a:r>
            <a:r>
              <a:rPr lang="da-DK" sz="1300" dirty="0">
                <a:latin typeface="Bahnschrift" panose="020B0502040204020203" pitchFamily="34" charset="0"/>
              </a:rPr>
              <a:t>2026 </a:t>
            </a:r>
            <a:endParaRPr lang="da-DK" sz="1300" dirty="0" smtClean="0">
              <a:latin typeface="Bahnschrift" panose="020B0502040204020203" pitchFamily="34" charset="0"/>
            </a:endParaRPr>
          </a:p>
          <a:p>
            <a:pPr marL="285750" indent="-285750" algn="just">
              <a:buFont typeface="Arial" panose="020B0604020202020204" pitchFamily="34" charset="0"/>
              <a:buChar char="•"/>
            </a:pPr>
            <a:r>
              <a:rPr lang="da-DK" sz="1300" dirty="0" smtClean="0">
                <a:latin typeface="Bahnschrift" panose="020B0502040204020203" pitchFamily="34" charset="0"/>
              </a:rPr>
              <a:t>500 </a:t>
            </a:r>
            <a:r>
              <a:rPr lang="da-DK" sz="1300" dirty="0">
                <a:latin typeface="Bahnschrift" panose="020B0502040204020203" pitchFamily="34" charset="0"/>
              </a:rPr>
              <a:t>stores end 2026 </a:t>
            </a:r>
            <a:r>
              <a:rPr lang="da-DK" sz="1300" dirty="0" smtClean="0">
                <a:latin typeface="Bahnschrift" panose="020B0502040204020203" pitchFamily="34" charset="0"/>
              </a:rPr>
              <a:t> </a:t>
            </a:r>
          </a:p>
          <a:p>
            <a:pPr marL="285750" indent="-285750" algn="just">
              <a:buFont typeface="Arial" panose="020B0604020202020204" pitchFamily="34" charset="0"/>
              <a:buChar char="•"/>
            </a:pPr>
            <a:r>
              <a:rPr lang="da-DK" sz="1300" dirty="0" smtClean="0">
                <a:latin typeface="Bahnschrift" panose="020B0502040204020203" pitchFamily="34" charset="0"/>
              </a:rPr>
              <a:t>2,500 </a:t>
            </a:r>
            <a:r>
              <a:rPr lang="da-DK" sz="1300" dirty="0">
                <a:latin typeface="Bahnschrift" panose="020B0502040204020203" pitchFamily="34" charset="0"/>
              </a:rPr>
              <a:t>stores by </a:t>
            </a:r>
            <a:r>
              <a:rPr lang="da-DK" sz="1300" dirty="0" smtClean="0">
                <a:latin typeface="Bahnschrift" panose="020B0502040204020203" pitchFamily="34" charset="0"/>
              </a:rPr>
              <a:t>2028 </a:t>
            </a:r>
          </a:p>
          <a:p>
            <a:pPr marL="285750" indent="-285750" algn="just">
              <a:buFont typeface="Arial" panose="020B0604020202020204" pitchFamily="34" charset="0"/>
              <a:buChar char="•"/>
            </a:pPr>
            <a:r>
              <a:rPr lang="en-US" sz="1300" dirty="0">
                <a:latin typeface="Bahnschrift" panose="020B0502040204020203" pitchFamily="34" charset="0"/>
              </a:rPr>
              <a:t>Parallel growth of </a:t>
            </a:r>
            <a:r>
              <a:rPr lang="en-US" sz="1300" dirty="0" smtClean="0">
                <a:latin typeface="Bahnschrift" panose="020B0502040204020203" pitchFamily="34" charset="0"/>
              </a:rPr>
              <a:t>Venio To </a:t>
            </a:r>
            <a:r>
              <a:rPr lang="en-US" sz="1300" dirty="0">
                <a:latin typeface="Bahnschrift" panose="020B0502040204020203" pitchFamily="34" charset="0"/>
              </a:rPr>
              <a:t>Talk user base </a:t>
            </a:r>
            <a:endParaRPr lang="es-CO" sz="1300" dirty="0">
              <a:latin typeface="Bahnschrift" panose="020B0502040204020203" pitchFamily="34" charset="0"/>
            </a:endParaRPr>
          </a:p>
        </p:txBody>
      </p:sp>
      <p:sp>
        <p:nvSpPr>
          <p:cNvPr id="19" name="Rectángulo 18"/>
          <p:cNvSpPr/>
          <p:nvPr/>
        </p:nvSpPr>
        <p:spPr>
          <a:xfrm>
            <a:off x="3114036" y="3682684"/>
            <a:ext cx="1869135" cy="1938992"/>
          </a:xfrm>
          <a:prstGeom prst="rect">
            <a:avLst/>
          </a:prstGeom>
        </p:spPr>
        <p:txBody>
          <a:bodyPr wrap="square">
            <a:spAutoFit/>
          </a:bodyPr>
          <a:lstStyle/>
          <a:p>
            <a:pPr algn="ctr"/>
            <a:r>
              <a:rPr lang="en-US" b="1" u="sng" dirty="0">
                <a:solidFill>
                  <a:schemeClr val="tx1"/>
                </a:solidFill>
                <a:latin typeface="Bahnschrift" panose="020B0502040204020203" pitchFamily="34" charset="0"/>
              </a:rPr>
              <a:t>Initial Corridor Focus:</a:t>
            </a:r>
          </a:p>
          <a:p>
            <a:pPr algn="ctr"/>
            <a:endParaRPr lang="en-US" sz="1300" dirty="0">
              <a:solidFill>
                <a:schemeClr val="tx1"/>
              </a:solidFill>
              <a:latin typeface="Bahnschrift" panose="020B0502040204020203" pitchFamily="34" charset="0"/>
            </a:endParaRPr>
          </a:p>
          <a:p>
            <a:pPr algn="just"/>
            <a:r>
              <a:rPr lang="en-US" sz="1300" dirty="0">
                <a:solidFill>
                  <a:schemeClr val="tx1"/>
                </a:solidFill>
                <a:latin typeface="Bahnschrift" panose="020B0502040204020203" pitchFamily="34" charset="0"/>
              </a:rPr>
              <a:t>USA → Mexico</a:t>
            </a:r>
          </a:p>
          <a:p>
            <a:pPr algn="just"/>
            <a:r>
              <a:rPr lang="en-US" sz="1300" dirty="0">
                <a:solidFill>
                  <a:schemeClr val="tx1"/>
                </a:solidFill>
                <a:latin typeface="Bahnschrift" panose="020B0502040204020203" pitchFamily="34" charset="0"/>
              </a:rPr>
              <a:t>USA → Philippines</a:t>
            </a:r>
          </a:p>
          <a:p>
            <a:pPr algn="just"/>
            <a:r>
              <a:rPr lang="en-US" sz="1300" dirty="0">
                <a:solidFill>
                  <a:schemeClr val="tx1"/>
                </a:solidFill>
                <a:latin typeface="Bahnschrift" panose="020B0502040204020203" pitchFamily="34" charset="0"/>
              </a:rPr>
              <a:t>USA → </a:t>
            </a:r>
            <a:r>
              <a:rPr lang="en-US" sz="1300" dirty="0" smtClean="0">
                <a:solidFill>
                  <a:schemeClr val="tx1"/>
                </a:solidFill>
                <a:latin typeface="Bahnschrift" panose="020B0502040204020203" pitchFamily="34" charset="0"/>
              </a:rPr>
              <a:t>Venezuela</a:t>
            </a:r>
          </a:p>
          <a:p>
            <a:r>
              <a:rPr lang="en-US" sz="1300" dirty="0">
                <a:solidFill>
                  <a:schemeClr val="tx1"/>
                </a:solidFill>
                <a:latin typeface="Bahnschrift" panose="020B0502040204020203" pitchFamily="34" charset="0"/>
              </a:rPr>
              <a:t>USA → </a:t>
            </a:r>
            <a:r>
              <a:rPr lang="en-US" sz="1300" dirty="0" smtClean="0">
                <a:solidFill>
                  <a:schemeClr val="tx1"/>
                </a:solidFill>
                <a:latin typeface="Bahnschrift" panose="020B0502040204020203" pitchFamily="34" charset="0"/>
              </a:rPr>
              <a:t>Central America</a:t>
            </a:r>
            <a:endParaRPr lang="en-US" sz="1300" dirty="0">
              <a:solidFill>
                <a:schemeClr val="tx1"/>
              </a:solidFill>
              <a:latin typeface="Bahnschrift" panose="020B0502040204020203" pitchFamily="34" charset="0"/>
            </a:endParaRPr>
          </a:p>
          <a:p>
            <a:pPr algn="just"/>
            <a:endParaRPr lang="en-US" dirty="0" smtClean="0">
              <a:solidFill>
                <a:schemeClr val="tx1"/>
              </a:solidFill>
              <a:latin typeface="Bahnschrift" panose="020B0502040204020203" pitchFamily="34" charset="0"/>
            </a:endParaRPr>
          </a:p>
        </p:txBody>
      </p:sp>
      <p:pic>
        <p:nvPicPr>
          <p:cNvPr id="12297" name="Picture 9" descr="Focus - Free marketing icons"/>
          <p:cNvPicPr>
            <a:picLocks noChangeAspect="1" noChangeArrowheads="1"/>
          </p:cNvPicPr>
          <p:nvPr/>
        </p:nvPicPr>
        <p:blipFill>
          <a:blip r:embed="rId8">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407530" y="2332634"/>
            <a:ext cx="1226398" cy="1226398"/>
          </a:xfrm>
          <a:prstGeom prst="rect">
            <a:avLst/>
          </a:prstGeom>
          <a:noFill/>
          <a:extLst>
            <a:ext uri="{909E8E84-426E-40DD-AFC4-6F175D3DCCD1}">
              <a14:hiddenFill xmlns:a14="http://schemas.microsoft.com/office/drawing/2010/main">
                <a:solidFill>
                  <a:srgbClr val="FFFFFF"/>
                </a:solidFill>
              </a14:hiddenFill>
            </a:ext>
          </a:extLst>
        </p:spPr>
      </p:pic>
      <p:pic>
        <p:nvPicPr>
          <p:cNvPr id="12299" name="Picture 11" descr="Market - Free maps and location ic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506" y="2307085"/>
            <a:ext cx="1227600" cy="1227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nnectivity Solutions for Mobile Virtual Network Operators- Peplin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40032" y="2465956"/>
            <a:ext cx="1140739" cy="1140739"/>
          </a:xfrm>
          <a:prstGeom prst="rect">
            <a:avLst/>
          </a:prstGeom>
          <a:noFill/>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10285729" y="3731735"/>
            <a:ext cx="1539464" cy="954107"/>
          </a:xfrm>
          <a:prstGeom prst="rect">
            <a:avLst/>
          </a:prstGeom>
          <a:noFill/>
        </p:spPr>
        <p:txBody>
          <a:bodyPr wrap="square" rtlCol="0">
            <a:spAutoFit/>
          </a:bodyPr>
          <a:lstStyle/>
          <a:p>
            <a:pPr algn="ctr"/>
            <a:r>
              <a:rPr lang="da-DK" b="1" u="sng" dirty="0" smtClean="0">
                <a:latin typeface="Bahnschrift" panose="020B0502040204020203" pitchFamily="34" charset="0"/>
              </a:rPr>
              <a:t>Future MVNO</a:t>
            </a:r>
          </a:p>
          <a:p>
            <a:pPr algn="ctr"/>
            <a:endParaRPr lang="da-DK" b="1" u="sng" dirty="0">
              <a:latin typeface="Bahnschrift" panose="020B0502040204020203" pitchFamily="34" charset="0"/>
            </a:endParaRPr>
          </a:p>
          <a:p>
            <a:pPr marL="285750" indent="-285750" algn="just">
              <a:buFont typeface="Arial" panose="020B0604020202020204" pitchFamily="34" charset="0"/>
              <a:buChar char="•"/>
            </a:pPr>
            <a:r>
              <a:rPr lang="en-US" sz="1300" dirty="0" smtClean="0">
                <a:latin typeface="Bahnschrift" panose="020B0502040204020203" pitchFamily="34" charset="0"/>
              </a:rPr>
              <a:t>Mexico</a:t>
            </a:r>
          </a:p>
          <a:p>
            <a:pPr marL="285750" indent="-285750" algn="just">
              <a:buFont typeface="Arial" panose="020B0604020202020204" pitchFamily="34" charset="0"/>
              <a:buChar char="•"/>
            </a:pPr>
            <a:r>
              <a:rPr lang="en-US" sz="1300" dirty="0" smtClean="0">
                <a:latin typeface="Bahnschrift" panose="020B0502040204020203" pitchFamily="34" charset="0"/>
              </a:rPr>
              <a:t>Colombia</a:t>
            </a:r>
            <a:endParaRPr lang="es-CO" sz="1300" dirty="0">
              <a:latin typeface="Bahnschrift" panose="020B0502040204020203" pitchFamily="34" charset="0"/>
            </a:endParaRPr>
          </a:p>
        </p:txBody>
      </p:sp>
    </p:spTree>
    <p:extLst>
      <p:ext uri="{BB962C8B-B14F-4D97-AF65-F5344CB8AC3E}">
        <p14:creationId xmlns:p14="http://schemas.microsoft.com/office/powerpoint/2010/main" val="28108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10" name="Google Shape;55;p2"/>
          <p:cNvSpPr/>
          <p:nvPr/>
        </p:nvSpPr>
        <p:spPr>
          <a:xfrm>
            <a:off x="622851" y="312771"/>
            <a:ext cx="4359965"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1" name="CuadroTexto 10"/>
          <p:cNvSpPr txBox="1"/>
          <p:nvPr/>
        </p:nvSpPr>
        <p:spPr>
          <a:xfrm>
            <a:off x="546799" y="244683"/>
            <a:ext cx="4512068"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WHY INVEST NOW </a:t>
            </a:r>
            <a:endParaRPr lang="en-US" sz="4000" b="1" dirty="0">
              <a:solidFill>
                <a:schemeClr val="bg1"/>
              </a:solidFill>
              <a:latin typeface="Bahnschrift" panose="020B0502040204020203" pitchFamily="34" charset="0"/>
              <a:ea typeface="Roboto" panose="020B0604020202020204" charset="0"/>
            </a:endParaRPr>
          </a:p>
        </p:txBody>
      </p:sp>
      <p:sp>
        <p:nvSpPr>
          <p:cNvPr id="3" name="Rectángulo 2"/>
          <p:cNvSpPr/>
          <p:nvPr/>
        </p:nvSpPr>
        <p:spPr>
          <a:xfrm>
            <a:off x="5552661" y="0"/>
            <a:ext cx="6639339" cy="6858000"/>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Elipse 4"/>
          <p:cNvSpPr/>
          <p:nvPr/>
        </p:nvSpPr>
        <p:spPr>
          <a:xfrm>
            <a:off x="8525584" y="3060703"/>
            <a:ext cx="720000" cy="720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Imagen 3"/>
          <p:cNvPicPr>
            <a:picLocks noChangeAspect="1"/>
          </p:cNvPicPr>
          <p:nvPr/>
        </p:nvPicPr>
        <p:blipFill>
          <a:blip r:embed="rId3"/>
          <a:stretch>
            <a:fillRect/>
          </a:stretch>
        </p:blipFill>
        <p:spPr>
          <a:xfrm>
            <a:off x="8647426" y="3306387"/>
            <a:ext cx="476316" cy="228632"/>
          </a:xfrm>
          <a:prstGeom prst="rect">
            <a:avLst/>
          </a:prstGeom>
        </p:spPr>
      </p:pic>
      <p:cxnSp>
        <p:nvCxnSpPr>
          <p:cNvPr id="13" name="Conector recto 12"/>
          <p:cNvCxnSpPr>
            <a:stCxn id="5" idx="0"/>
          </p:cNvCxnSpPr>
          <p:nvPr/>
        </p:nvCxnSpPr>
        <p:spPr>
          <a:xfrm flipV="1">
            <a:off x="8885584" y="200753"/>
            <a:ext cx="0" cy="285995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8885584" y="3780703"/>
            <a:ext cx="0" cy="285840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7" name="Conector recto 16"/>
          <p:cNvCxnSpPr>
            <a:stCxn id="5" idx="2"/>
          </p:cNvCxnSpPr>
          <p:nvPr/>
        </p:nvCxnSpPr>
        <p:spPr>
          <a:xfrm flipH="1" flipV="1">
            <a:off x="5697339" y="3415717"/>
            <a:ext cx="2828245"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flipH="1">
            <a:off x="9245585" y="3415717"/>
            <a:ext cx="2829600" cy="0"/>
          </a:xfrm>
          <a:prstGeom prst="line">
            <a:avLst/>
          </a:prstGeom>
          <a:ln>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8996808" y="4469437"/>
            <a:ext cx="3107636" cy="1754326"/>
          </a:xfrm>
          <a:prstGeom prst="rect">
            <a:avLst/>
          </a:prstGeom>
        </p:spPr>
        <p:txBody>
          <a:bodyPr wrap="square">
            <a:spAutoFit/>
          </a:bodyPr>
          <a:lstStyle/>
          <a:p>
            <a:pPr lvl="1" algn="just"/>
            <a:r>
              <a:rPr lang="en-US" sz="1200" dirty="0">
                <a:solidFill>
                  <a:schemeClr val="bg1"/>
                </a:solidFill>
                <a:latin typeface="Bahnschrift" panose="020B0502040204020203" pitchFamily="34" charset="0"/>
              </a:rPr>
              <a:t>The earlier Venio </a:t>
            </a:r>
            <a:r>
              <a:rPr lang="en-US" sz="1200" dirty="0" smtClean="0">
                <a:solidFill>
                  <a:schemeClr val="bg1"/>
                </a:solidFill>
                <a:latin typeface="Bahnschrift" panose="020B0502040204020203" pitchFamily="34" charset="0"/>
              </a:rPr>
              <a:t>Mobile captures communication-led user </a:t>
            </a:r>
            <a:r>
              <a:rPr lang="en-US" sz="1200" dirty="0">
                <a:solidFill>
                  <a:schemeClr val="bg1"/>
                </a:solidFill>
                <a:latin typeface="Bahnschrift" panose="020B0502040204020203" pitchFamily="34" charset="0"/>
              </a:rPr>
              <a:t>networks</a:t>
            </a:r>
            <a:r>
              <a:rPr lang="en-US" sz="1200" dirty="0" smtClean="0">
                <a:solidFill>
                  <a:schemeClr val="bg1"/>
                </a:solidFill>
                <a:latin typeface="Bahnschrift" panose="020B0502040204020203" pitchFamily="34" charset="0"/>
              </a:rPr>
              <a:t>:</a:t>
            </a:r>
          </a:p>
          <a:p>
            <a:pPr lvl="1" algn="just"/>
            <a:endParaRPr lang="en-US" sz="1200" dirty="0" smtClean="0">
              <a:solidFill>
                <a:schemeClr val="bg1"/>
              </a:solidFill>
              <a:latin typeface="Bahnschrift" panose="020B0502040204020203" pitchFamily="34" charset="0"/>
            </a:endParaRPr>
          </a:p>
          <a:p>
            <a:pPr marL="171450" lvl="1" indent="-171450" algn="just">
              <a:buClr>
                <a:schemeClr val="bg1"/>
              </a:buClr>
              <a:buFont typeface="Arial" panose="020B0604020202020204" pitchFamily="34" charset="0"/>
              <a:buChar char="•"/>
            </a:pPr>
            <a:r>
              <a:rPr lang="en-US" sz="1200" dirty="0" smtClean="0">
                <a:solidFill>
                  <a:schemeClr val="bg1"/>
                </a:solidFill>
                <a:latin typeface="Bahnschrift" panose="020B0502040204020203" pitchFamily="34" charset="0"/>
              </a:rPr>
              <a:t>The </a:t>
            </a:r>
            <a:r>
              <a:rPr lang="en-US" sz="1200" dirty="0">
                <a:solidFill>
                  <a:schemeClr val="bg1"/>
                </a:solidFill>
                <a:latin typeface="Bahnschrift" panose="020B0502040204020203" pitchFamily="34" charset="0"/>
              </a:rPr>
              <a:t>harder it becomes to </a:t>
            </a:r>
            <a:r>
              <a:rPr lang="en-US" sz="1200" dirty="0" smtClean="0">
                <a:solidFill>
                  <a:schemeClr val="bg1"/>
                </a:solidFill>
                <a:latin typeface="Bahnschrift" panose="020B0502040204020203" pitchFamily="34" charset="0"/>
              </a:rPr>
              <a:t>displace</a:t>
            </a:r>
          </a:p>
          <a:p>
            <a:pPr marL="171450" lvl="1"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The higher the lifetime </a:t>
            </a:r>
            <a:r>
              <a:rPr lang="en-US" sz="1200" dirty="0" smtClean="0">
                <a:solidFill>
                  <a:schemeClr val="bg1"/>
                </a:solidFill>
                <a:latin typeface="Bahnschrift" panose="020B0502040204020203" pitchFamily="34" charset="0"/>
              </a:rPr>
              <a:t>value</a:t>
            </a:r>
          </a:p>
          <a:p>
            <a:pPr marL="171450" lvl="1"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The stronger the ecosystem </a:t>
            </a:r>
            <a:r>
              <a:rPr lang="en-US" sz="1200" dirty="0" smtClean="0">
                <a:solidFill>
                  <a:schemeClr val="bg1"/>
                </a:solidFill>
                <a:latin typeface="Bahnschrift" panose="020B0502040204020203" pitchFamily="34" charset="0"/>
              </a:rPr>
              <a:t>lock-in</a:t>
            </a:r>
          </a:p>
          <a:p>
            <a:pPr marL="171450" lvl="1" indent="-171450" algn="just">
              <a:buClr>
                <a:schemeClr val="bg1"/>
              </a:buClr>
              <a:buFont typeface="Arial" panose="020B0604020202020204" pitchFamily="34" charset="0"/>
              <a:buChar char="•"/>
            </a:pPr>
            <a:endParaRPr lang="en-US" sz="1200" dirty="0">
              <a:solidFill>
                <a:schemeClr val="bg1"/>
              </a:solidFill>
              <a:latin typeface="Bahnschrift" panose="020B0502040204020203" pitchFamily="34" charset="0"/>
            </a:endParaRPr>
          </a:p>
          <a:p>
            <a:pPr lvl="1" algn="just"/>
            <a:r>
              <a:rPr lang="en-US" sz="1200" dirty="0">
                <a:solidFill>
                  <a:schemeClr val="bg1"/>
                </a:solidFill>
                <a:latin typeface="Bahnschrift" panose="020B0502040204020203" pitchFamily="34" charset="0"/>
              </a:rPr>
              <a:t>This is a land-grab for the mobile relationship layer.</a:t>
            </a:r>
          </a:p>
        </p:txBody>
      </p:sp>
      <p:sp>
        <p:nvSpPr>
          <p:cNvPr id="22" name="CuadroTexto 21"/>
          <p:cNvSpPr txBox="1"/>
          <p:nvPr/>
        </p:nvSpPr>
        <p:spPr>
          <a:xfrm>
            <a:off x="9215024" y="3459234"/>
            <a:ext cx="2858805" cy="553998"/>
          </a:xfrm>
          <a:prstGeom prst="rect">
            <a:avLst/>
          </a:prstGeom>
          <a:noFill/>
        </p:spPr>
        <p:txBody>
          <a:bodyPr wrap="square" rtlCol="0">
            <a:spAutoFit/>
          </a:bodyPr>
          <a:lstStyle/>
          <a:p>
            <a:pPr algn="ctr"/>
            <a:r>
              <a:rPr lang="en-US" sz="1500" b="1" u="sng" dirty="0">
                <a:solidFill>
                  <a:schemeClr val="bg1"/>
                </a:solidFill>
                <a:effectLst>
                  <a:outerShdw blurRad="38100" dist="38100" dir="2700000" algn="tl">
                    <a:srgbClr val="000000">
                      <a:alpha val="43137"/>
                    </a:srgbClr>
                  </a:outerShdw>
                </a:effectLst>
                <a:latin typeface="Bahnschrift" panose="020B0502040204020203" pitchFamily="34" charset="0"/>
              </a:rPr>
              <a:t>Early Ecosystem Ownership Creates Defensibility</a:t>
            </a:r>
          </a:p>
        </p:txBody>
      </p:sp>
      <p:sp>
        <p:nvSpPr>
          <p:cNvPr id="26" name="CuadroTexto 25"/>
          <p:cNvSpPr txBox="1"/>
          <p:nvPr/>
        </p:nvSpPr>
        <p:spPr>
          <a:xfrm>
            <a:off x="9284977" y="2817690"/>
            <a:ext cx="2848615" cy="553998"/>
          </a:xfrm>
          <a:prstGeom prst="rect">
            <a:avLst/>
          </a:prstGeom>
          <a:noFill/>
        </p:spPr>
        <p:txBody>
          <a:bodyPr wrap="square" rtlCol="0">
            <a:spAutoFit/>
          </a:bodyPr>
          <a:lstStyle/>
          <a:p>
            <a:pPr algn="ctr"/>
            <a:r>
              <a:rPr lang="en-US" sz="1500" b="1" u="sng" dirty="0">
                <a:solidFill>
                  <a:schemeClr val="bg1"/>
                </a:solidFill>
                <a:effectLst>
                  <a:outerShdw blurRad="38100" dist="38100" dir="2700000" algn="tl">
                    <a:srgbClr val="000000">
                      <a:alpha val="43137"/>
                    </a:srgbClr>
                  </a:outerShdw>
                </a:effectLst>
                <a:latin typeface="Bahnschrift" panose="020B0502040204020203" pitchFamily="34" charset="0"/>
              </a:rPr>
              <a:t>The Mobile Ecosystem Is Finally Ready</a:t>
            </a:r>
          </a:p>
        </p:txBody>
      </p:sp>
      <p:sp>
        <p:nvSpPr>
          <p:cNvPr id="27" name="Rectángulo 26"/>
          <p:cNvSpPr/>
          <p:nvPr/>
        </p:nvSpPr>
        <p:spPr>
          <a:xfrm>
            <a:off x="9048138" y="274235"/>
            <a:ext cx="3004975" cy="2492990"/>
          </a:xfrm>
          <a:prstGeom prst="rect">
            <a:avLst/>
          </a:prstGeom>
        </p:spPr>
        <p:txBody>
          <a:bodyPr wrap="square">
            <a:spAutoFit/>
          </a:bodyPr>
          <a:lstStyle/>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Mobile penetration is </a:t>
            </a:r>
            <a:r>
              <a:rPr lang="en-US" sz="1200" dirty="0" smtClean="0">
                <a:solidFill>
                  <a:schemeClr val="bg1"/>
                </a:solidFill>
                <a:latin typeface="Bahnschrift" panose="020B0502040204020203" pitchFamily="34" charset="0"/>
              </a:rPr>
              <a:t>universal</a:t>
            </a: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MVNO models are mature and </a:t>
            </a:r>
            <a:r>
              <a:rPr lang="en-US" sz="1200" dirty="0" smtClean="0">
                <a:solidFill>
                  <a:schemeClr val="bg1"/>
                </a:solidFill>
                <a:latin typeface="Bahnschrift" panose="020B0502040204020203" pitchFamily="34" charset="0"/>
              </a:rPr>
              <a:t>scalable</a:t>
            </a: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International transfer rails are </a:t>
            </a:r>
            <a:r>
              <a:rPr lang="en-US" sz="1200" dirty="0" smtClean="0">
                <a:solidFill>
                  <a:schemeClr val="bg1"/>
                </a:solidFill>
                <a:latin typeface="Bahnschrift" panose="020B0502040204020203" pitchFamily="34" charset="0"/>
              </a:rPr>
              <a:t>established</a:t>
            </a: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Retail cash networks can be </a:t>
            </a:r>
            <a:r>
              <a:rPr lang="en-US" sz="1200" dirty="0" smtClean="0">
                <a:solidFill>
                  <a:schemeClr val="bg1"/>
                </a:solidFill>
                <a:latin typeface="Bahnschrift" panose="020B0502040204020203" pitchFamily="34" charset="0"/>
              </a:rPr>
              <a:t>digitized</a:t>
            </a: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Viral Communication Tools &amp; Apps: </a:t>
            </a:r>
            <a:r>
              <a:rPr lang="en-US" sz="1200" dirty="0" smtClean="0">
                <a:solidFill>
                  <a:schemeClr val="bg1"/>
                </a:solidFill>
                <a:latin typeface="Bahnschrift" panose="020B0502040204020203" pitchFamily="34" charset="0"/>
              </a:rPr>
              <a:t>Leverage </a:t>
            </a:r>
            <a:r>
              <a:rPr lang="en-US" sz="1200" dirty="0">
                <a:solidFill>
                  <a:schemeClr val="bg1"/>
                </a:solidFill>
                <a:latin typeface="Bahnschrift" panose="020B0502040204020203" pitchFamily="34" charset="0"/>
              </a:rPr>
              <a:t>e</a:t>
            </a:r>
            <a:r>
              <a:rPr lang="en-US" sz="1200" dirty="0" smtClean="0">
                <a:solidFill>
                  <a:schemeClr val="bg1"/>
                </a:solidFill>
                <a:latin typeface="Bahnschrift" panose="020B0502040204020203" pitchFamily="34" charset="0"/>
              </a:rPr>
              <a:t>stablished WhatsApp type services with </a:t>
            </a:r>
            <a:r>
              <a:rPr lang="en-US" sz="1200" dirty="0">
                <a:solidFill>
                  <a:schemeClr val="bg1"/>
                </a:solidFill>
                <a:latin typeface="Bahnschrift" panose="020B0502040204020203" pitchFamily="34" charset="0"/>
              </a:rPr>
              <a:t>Venio To </a:t>
            </a:r>
            <a:r>
              <a:rPr lang="en-US" sz="1200" dirty="0" smtClean="0">
                <a:solidFill>
                  <a:schemeClr val="bg1"/>
                </a:solidFill>
                <a:latin typeface="Bahnschrift" panose="020B0502040204020203" pitchFamily="34" charset="0"/>
              </a:rPr>
              <a:t>Talk (Push-to-Talk App</a:t>
            </a:r>
            <a:r>
              <a:rPr lang="en-US" sz="1200" dirty="0" smtClean="0">
                <a:solidFill>
                  <a:schemeClr val="bg1"/>
                </a:solidFill>
                <a:latin typeface="Bahnschrift" panose="020B0502040204020203" pitchFamily="34" charset="0"/>
              </a:rPr>
              <a:t>) using AI as a differentiation.</a:t>
            </a:r>
            <a:endParaRPr lang="en-US" sz="1200" dirty="0" smtClean="0">
              <a:solidFill>
                <a:schemeClr val="bg1"/>
              </a:solidFill>
              <a:latin typeface="Bahnschrift" panose="020B0502040204020203" pitchFamily="34" charset="0"/>
            </a:endParaRPr>
          </a:p>
          <a:p>
            <a:pPr algn="just"/>
            <a:endParaRPr lang="en-US" sz="1200" dirty="0" smtClean="0">
              <a:solidFill>
                <a:schemeClr val="bg1"/>
              </a:solidFill>
              <a:latin typeface="Bahnschrift" panose="020B0502040204020203" pitchFamily="34" charset="0"/>
            </a:endParaRPr>
          </a:p>
          <a:p>
            <a:pPr algn="just"/>
            <a:r>
              <a:rPr lang="en-US" sz="1200" dirty="0" smtClean="0">
                <a:solidFill>
                  <a:schemeClr val="bg1"/>
                </a:solidFill>
                <a:latin typeface="Bahnschrift" panose="020B0502040204020203" pitchFamily="34" charset="0"/>
              </a:rPr>
              <a:t>👉 </a:t>
            </a:r>
            <a:r>
              <a:rPr lang="en-US" sz="1200" dirty="0">
                <a:solidFill>
                  <a:schemeClr val="bg1"/>
                </a:solidFill>
                <a:latin typeface="Bahnschrift" panose="020B0502040204020203" pitchFamily="34" charset="0"/>
              </a:rPr>
              <a:t>What was complex five years ago is now deployable at </a:t>
            </a:r>
            <a:r>
              <a:rPr lang="en-US" sz="1200" dirty="0" smtClean="0">
                <a:solidFill>
                  <a:schemeClr val="bg1"/>
                </a:solidFill>
                <a:latin typeface="Bahnschrift" panose="020B0502040204020203" pitchFamily="34" charset="0"/>
              </a:rPr>
              <a:t>scale.</a:t>
            </a:r>
            <a:endParaRPr lang="en-US" sz="1200" dirty="0">
              <a:solidFill>
                <a:schemeClr val="bg1"/>
              </a:solidFill>
              <a:latin typeface="Bahnschrift" panose="020B0502040204020203" pitchFamily="34" charset="0"/>
            </a:endParaRPr>
          </a:p>
        </p:txBody>
      </p:sp>
      <p:sp>
        <p:nvSpPr>
          <p:cNvPr id="29" name="CuadroTexto 28"/>
          <p:cNvSpPr txBox="1"/>
          <p:nvPr/>
        </p:nvSpPr>
        <p:spPr>
          <a:xfrm>
            <a:off x="5659367" y="3455401"/>
            <a:ext cx="2826824" cy="553998"/>
          </a:xfrm>
          <a:prstGeom prst="rect">
            <a:avLst/>
          </a:prstGeom>
          <a:noFill/>
        </p:spPr>
        <p:txBody>
          <a:bodyPr wrap="square" rtlCol="0">
            <a:spAutoFit/>
          </a:bodyPr>
          <a:lstStyle/>
          <a:p>
            <a:pPr algn="ctr"/>
            <a:r>
              <a:rPr lang="en-US" sz="1500" b="1" u="sng" dirty="0">
                <a:solidFill>
                  <a:schemeClr val="bg1"/>
                </a:solidFill>
                <a:effectLst>
                  <a:outerShdw blurRad="38100" dist="38100" dir="2700000" algn="tl">
                    <a:srgbClr val="000000">
                      <a:alpha val="43137"/>
                    </a:srgbClr>
                  </a:outerShdw>
                </a:effectLst>
                <a:latin typeface="Bahnschrift" panose="020B0502040204020203" pitchFamily="34" charset="0"/>
              </a:rPr>
              <a:t>Remittance Is Moving Inside Mobile Experiences</a:t>
            </a:r>
          </a:p>
        </p:txBody>
      </p:sp>
      <p:sp>
        <p:nvSpPr>
          <p:cNvPr id="30" name="Rectángulo 29"/>
          <p:cNvSpPr/>
          <p:nvPr/>
        </p:nvSpPr>
        <p:spPr>
          <a:xfrm>
            <a:off x="5647328" y="4469437"/>
            <a:ext cx="2950087" cy="1754326"/>
          </a:xfrm>
          <a:prstGeom prst="rect">
            <a:avLst/>
          </a:prstGeom>
        </p:spPr>
        <p:txBody>
          <a:bodyPr wrap="square">
            <a:spAutoFit/>
          </a:bodyPr>
          <a:lstStyle/>
          <a:p>
            <a:pPr algn="just"/>
            <a:r>
              <a:rPr lang="en-US" sz="1200" dirty="0">
                <a:solidFill>
                  <a:schemeClr val="bg1"/>
                </a:solidFill>
                <a:latin typeface="Bahnschrift" panose="020B0502040204020203" pitchFamily="34" charset="0"/>
              </a:rPr>
              <a:t>The market is shifting from</a:t>
            </a:r>
            <a:r>
              <a:rPr lang="en-US" sz="1200" dirty="0" smtClean="0">
                <a:solidFill>
                  <a:schemeClr val="bg1"/>
                </a:solidFill>
                <a:latin typeface="Bahnschrift" panose="020B0502040204020203" pitchFamily="34" charset="0"/>
              </a:rPr>
              <a:t>:</a:t>
            </a:r>
          </a:p>
          <a:p>
            <a:pPr algn="just"/>
            <a:endParaRPr lang="en-US" sz="1200" dirty="0">
              <a:solidFill>
                <a:schemeClr val="bg1"/>
              </a:solidFill>
              <a:latin typeface="Bahnschrift" panose="020B0502040204020203" pitchFamily="34" charset="0"/>
            </a:endParaRP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Price-driven </a:t>
            </a:r>
            <a:r>
              <a:rPr lang="en-US" sz="1200" dirty="0" smtClean="0">
                <a:solidFill>
                  <a:schemeClr val="bg1"/>
                </a:solidFill>
                <a:latin typeface="Bahnschrift" panose="020B0502040204020203" pitchFamily="34" charset="0"/>
              </a:rPr>
              <a:t>transactions</a:t>
            </a:r>
          </a:p>
          <a:p>
            <a:pPr algn="just">
              <a:buClr>
                <a:schemeClr val="bg1"/>
              </a:buClr>
            </a:pPr>
            <a:r>
              <a:rPr lang="en-US" sz="1200" dirty="0" smtClean="0">
                <a:solidFill>
                  <a:schemeClr val="bg1"/>
                </a:solidFill>
                <a:latin typeface="Bahnschrift" panose="020B0502040204020203" pitchFamily="34" charset="0"/>
              </a:rPr>
              <a:t>to</a:t>
            </a:r>
          </a:p>
          <a:p>
            <a:pPr marL="171450" indent="-171450" algn="just">
              <a:buClr>
                <a:schemeClr val="bg1"/>
              </a:buClr>
              <a:buFont typeface="Arial" panose="020B0604020202020204" pitchFamily="34" charset="0"/>
              <a:buChar char="•"/>
            </a:pPr>
            <a:r>
              <a:rPr lang="en-US" sz="1200" dirty="0">
                <a:solidFill>
                  <a:schemeClr val="bg1"/>
                </a:solidFill>
                <a:latin typeface="Bahnschrift" panose="020B0502040204020203" pitchFamily="34" charset="0"/>
              </a:rPr>
              <a:t>Embedded, high-frequency value inside mobile </a:t>
            </a:r>
            <a:r>
              <a:rPr lang="en-US" sz="1200" dirty="0" smtClean="0">
                <a:solidFill>
                  <a:schemeClr val="bg1"/>
                </a:solidFill>
                <a:latin typeface="Bahnschrift" panose="020B0502040204020203" pitchFamily="34" charset="0"/>
              </a:rPr>
              <a:t>usage</a:t>
            </a:r>
          </a:p>
          <a:p>
            <a:pPr marL="171450" indent="-171450" algn="just">
              <a:buClr>
                <a:schemeClr val="bg1"/>
              </a:buClr>
              <a:buFont typeface="Arial" panose="020B0604020202020204" pitchFamily="34" charset="0"/>
              <a:buChar char="•"/>
            </a:pPr>
            <a:endParaRPr lang="en-US" sz="1200" dirty="0">
              <a:solidFill>
                <a:schemeClr val="bg1"/>
              </a:solidFill>
              <a:latin typeface="Bahnschrift" panose="020B0502040204020203" pitchFamily="34" charset="0"/>
            </a:endParaRPr>
          </a:p>
          <a:p>
            <a:pPr algn="just"/>
            <a:r>
              <a:rPr lang="en-US" sz="1200" dirty="0">
                <a:solidFill>
                  <a:schemeClr val="bg1"/>
                </a:solidFill>
                <a:latin typeface="Bahnschrift" panose="020B0502040204020203" pitchFamily="34" charset="0"/>
              </a:rPr>
              <a:t>Venio Mobile is positioned ahead of this shift, not reacting to it.</a:t>
            </a:r>
          </a:p>
        </p:txBody>
      </p:sp>
      <p:sp>
        <p:nvSpPr>
          <p:cNvPr id="32" name="CuadroTexto 31"/>
          <p:cNvSpPr txBox="1"/>
          <p:nvPr/>
        </p:nvSpPr>
        <p:spPr>
          <a:xfrm>
            <a:off x="5688600" y="2825988"/>
            <a:ext cx="2900418" cy="553998"/>
          </a:xfrm>
          <a:prstGeom prst="rect">
            <a:avLst/>
          </a:prstGeom>
          <a:noFill/>
        </p:spPr>
        <p:txBody>
          <a:bodyPr wrap="square" rtlCol="0">
            <a:spAutoFit/>
          </a:bodyPr>
          <a:lstStyle/>
          <a:p>
            <a:pPr algn="ctr"/>
            <a:r>
              <a:rPr lang="en-US" sz="1500" b="1" u="sng" dirty="0">
                <a:solidFill>
                  <a:schemeClr val="bg1"/>
                </a:solidFill>
                <a:effectLst>
                  <a:outerShdw blurRad="38100" dist="38100" dir="2700000" algn="tl">
                    <a:srgbClr val="000000">
                      <a:alpha val="43137"/>
                    </a:srgbClr>
                  </a:outerShdw>
                </a:effectLst>
                <a:latin typeface="Bahnschrift" panose="020B0502040204020203" pitchFamily="34" charset="0"/>
              </a:rPr>
              <a:t>Mobile Is the Center of Cross-Border Life</a:t>
            </a:r>
          </a:p>
        </p:txBody>
      </p:sp>
      <p:sp>
        <p:nvSpPr>
          <p:cNvPr id="33" name="Rectángulo 32"/>
          <p:cNvSpPr/>
          <p:nvPr/>
        </p:nvSpPr>
        <p:spPr>
          <a:xfrm>
            <a:off x="5697339" y="654634"/>
            <a:ext cx="2983321" cy="1569660"/>
          </a:xfrm>
          <a:prstGeom prst="rect">
            <a:avLst/>
          </a:prstGeom>
        </p:spPr>
        <p:txBody>
          <a:bodyPr wrap="square">
            <a:spAutoFit/>
          </a:bodyPr>
          <a:lstStyle/>
          <a:p>
            <a:pPr algn="just"/>
            <a:r>
              <a:rPr lang="en-US" sz="1200" dirty="0">
                <a:solidFill>
                  <a:schemeClr val="bg1"/>
                </a:solidFill>
                <a:latin typeface="Bahnschrift" panose="020B0502040204020203" pitchFamily="34" charset="0"/>
              </a:rPr>
              <a:t>Global families communicate daily, not occasionally</a:t>
            </a:r>
            <a:r>
              <a:rPr lang="en-US" sz="1200" dirty="0" smtClean="0">
                <a:solidFill>
                  <a:schemeClr val="bg1"/>
                </a:solidFill>
                <a:latin typeface="Bahnschrift" panose="020B0502040204020203" pitchFamily="34" charset="0"/>
              </a:rPr>
              <a:t>.</a:t>
            </a:r>
          </a:p>
          <a:p>
            <a:pPr algn="just"/>
            <a:r>
              <a:rPr lang="en-US" sz="1200" dirty="0" smtClean="0">
                <a:solidFill>
                  <a:schemeClr val="bg1"/>
                </a:solidFill>
                <a:latin typeface="Bahnschrift" panose="020B0502040204020203" pitchFamily="34" charset="0"/>
              </a:rPr>
              <a:t>The </a:t>
            </a:r>
            <a:r>
              <a:rPr lang="en-US" sz="1200" dirty="0">
                <a:solidFill>
                  <a:schemeClr val="bg1"/>
                </a:solidFill>
                <a:latin typeface="Bahnschrift" panose="020B0502040204020203" pitchFamily="34" charset="0"/>
              </a:rPr>
              <a:t>mobile phone is their primary connection to the world</a:t>
            </a:r>
            <a:r>
              <a:rPr lang="en-US" sz="1200" dirty="0" smtClean="0">
                <a:solidFill>
                  <a:schemeClr val="bg1"/>
                </a:solidFill>
                <a:latin typeface="Bahnschrift" panose="020B0502040204020203" pitchFamily="34" charset="0"/>
              </a:rPr>
              <a:t>.</a:t>
            </a:r>
          </a:p>
          <a:p>
            <a:pPr algn="just"/>
            <a:endParaRPr lang="en-US" sz="1200" dirty="0">
              <a:solidFill>
                <a:schemeClr val="bg1"/>
              </a:solidFill>
              <a:latin typeface="Bahnschrift" panose="020B0502040204020203" pitchFamily="34" charset="0"/>
            </a:endParaRPr>
          </a:p>
          <a:p>
            <a:pPr algn="just"/>
            <a:r>
              <a:rPr lang="en-US" sz="1200" dirty="0" smtClean="0">
                <a:solidFill>
                  <a:schemeClr val="bg1"/>
                </a:solidFill>
                <a:latin typeface="Bahnschrift" panose="020B0502040204020203" pitchFamily="34" charset="0"/>
              </a:rPr>
              <a:t>Venio </a:t>
            </a:r>
            <a:r>
              <a:rPr lang="en-US" sz="1200" dirty="0">
                <a:solidFill>
                  <a:schemeClr val="bg1"/>
                </a:solidFill>
                <a:latin typeface="Bahnschrift" panose="020B0502040204020203" pitchFamily="34" charset="0"/>
              </a:rPr>
              <a:t>Mobile aligns connectivity, communication, and international value inside one mobile-first ecosystem.</a:t>
            </a:r>
          </a:p>
        </p:txBody>
      </p:sp>
      <p:sp>
        <p:nvSpPr>
          <p:cNvPr id="34" name="Rectángulo 33"/>
          <p:cNvSpPr/>
          <p:nvPr/>
        </p:nvSpPr>
        <p:spPr>
          <a:xfrm>
            <a:off x="496909" y="4234683"/>
            <a:ext cx="4479413" cy="2062103"/>
          </a:xfrm>
          <a:prstGeom prst="rect">
            <a:avLst/>
          </a:prstGeom>
        </p:spPr>
        <p:txBody>
          <a:bodyPr wrap="square">
            <a:spAutoFit/>
          </a:bodyPr>
          <a:lstStyle/>
          <a:p>
            <a:pPr algn="ctr"/>
            <a:r>
              <a:rPr lang="en-US" sz="3200" dirty="0" smtClean="0">
                <a:latin typeface="Bahnschrift" panose="020B0502040204020203" pitchFamily="34" charset="0"/>
              </a:rPr>
              <a:t>Scenario</a:t>
            </a:r>
            <a:r>
              <a:rPr lang="es-CO" sz="3200" dirty="0" smtClean="0">
                <a:latin typeface="Bahnschrift" panose="020B0502040204020203" pitchFamily="34" charset="0"/>
              </a:rPr>
              <a:t> </a:t>
            </a:r>
            <a:r>
              <a:rPr lang="en-US" sz="3200" dirty="0" smtClean="0">
                <a:latin typeface="Bahnschrift" panose="020B0502040204020203" pitchFamily="34" charset="0"/>
              </a:rPr>
              <a:t>projection</a:t>
            </a:r>
            <a:r>
              <a:rPr lang="es-CO" sz="3200" dirty="0" smtClean="0">
                <a:latin typeface="Bahnschrift" panose="020B0502040204020203" pitchFamily="34" charset="0"/>
              </a:rPr>
              <a:t>: </a:t>
            </a:r>
            <a:r>
              <a:rPr lang="es-CO" sz="3200" dirty="0">
                <a:latin typeface="Bahnschrift" panose="020B0502040204020203" pitchFamily="34" charset="0"/>
              </a:rPr>
              <a:t>$9.5M EBITDA </a:t>
            </a:r>
            <a:r>
              <a:rPr lang="en-US" sz="3200" dirty="0" smtClean="0">
                <a:latin typeface="Bahnschrift" panose="020B0502040204020203" pitchFamily="34" charset="0"/>
              </a:rPr>
              <a:t>by</a:t>
            </a:r>
            <a:r>
              <a:rPr lang="es-CO" sz="3200" dirty="0" smtClean="0">
                <a:latin typeface="Bahnschrift" panose="020B0502040204020203" pitchFamily="34" charset="0"/>
              </a:rPr>
              <a:t> </a:t>
            </a:r>
            <a:r>
              <a:rPr lang="es-CO" sz="3200" dirty="0">
                <a:latin typeface="Bahnschrift" panose="020B0502040204020203" pitchFamily="34" charset="0"/>
              </a:rPr>
              <a:t>2028 </a:t>
            </a:r>
            <a:endParaRPr lang="es-CO" sz="3200" dirty="0" smtClean="0">
              <a:latin typeface="Bahnschrift" panose="020B0502040204020203" pitchFamily="34" charset="0"/>
            </a:endParaRPr>
          </a:p>
          <a:p>
            <a:pPr algn="ctr"/>
            <a:r>
              <a:rPr lang="es-CO" sz="3200" dirty="0" smtClean="0">
                <a:latin typeface="Bahnschrift" panose="020B0502040204020203" pitchFamily="34" charset="0"/>
              </a:rPr>
              <a:t>15x </a:t>
            </a:r>
            <a:r>
              <a:rPr lang="en-US" sz="3200" dirty="0" smtClean="0">
                <a:latin typeface="Bahnschrift" panose="020B0502040204020203" pitchFamily="34" charset="0"/>
              </a:rPr>
              <a:t>multiple</a:t>
            </a:r>
            <a:r>
              <a:rPr lang="es-CO" sz="3200" dirty="0" smtClean="0">
                <a:latin typeface="Bahnschrift" panose="020B0502040204020203" pitchFamily="34" charset="0"/>
              </a:rPr>
              <a:t> </a:t>
            </a:r>
            <a:r>
              <a:rPr lang="es-CO" sz="3200" dirty="0">
                <a:latin typeface="Bahnschrift" panose="020B0502040204020203" pitchFamily="34" charset="0"/>
              </a:rPr>
              <a:t>→ $142M </a:t>
            </a:r>
            <a:r>
              <a:rPr lang="en-US" sz="3200" dirty="0" smtClean="0">
                <a:latin typeface="Bahnschrift" panose="020B0502040204020203" pitchFamily="34" charset="0"/>
              </a:rPr>
              <a:t>valuation</a:t>
            </a:r>
            <a:r>
              <a:rPr lang="es-CO" sz="3200" dirty="0" smtClean="0">
                <a:latin typeface="Bahnschrift" panose="020B0502040204020203" pitchFamily="34" charset="0"/>
              </a:rPr>
              <a:t> </a:t>
            </a:r>
            <a:r>
              <a:rPr lang="en-US" sz="3200" dirty="0" smtClean="0">
                <a:latin typeface="Bahnschrift" panose="020B0502040204020203" pitchFamily="34" charset="0"/>
              </a:rPr>
              <a:t>potential</a:t>
            </a:r>
            <a:endParaRPr lang="en-US" sz="3200" dirty="0">
              <a:latin typeface="Bahnschrift" panose="020B0502040204020203" pitchFamily="34" charset="0"/>
            </a:endParaRPr>
          </a:p>
        </p:txBody>
      </p:sp>
      <p:sp>
        <p:nvSpPr>
          <p:cNvPr id="35" name="Rectángulo 34"/>
          <p:cNvSpPr/>
          <p:nvPr/>
        </p:nvSpPr>
        <p:spPr>
          <a:xfrm>
            <a:off x="266281" y="1439464"/>
            <a:ext cx="4940671" cy="2308324"/>
          </a:xfrm>
          <a:prstGeom prst="rect">
            <a:avLst/>
          </a:prstGeom>
        </p:spPr>
        <p:txBody>
          <a:bodyPr wrap="square">
            <a:spAutoFit/>
          </a:bodyPr>
          <a:lstStyle/>
          <a:p>
            <a:pPr marL="285750" indent="-285750" algn="ctr">
              <a:buFont typeface="Wingdings" panose="05000000000000000000" pitchFamily="2" charset="2"/>
              <a:buChar char="ü"/>
            </a:pPr>
            <a:r>
              <a:rPr lang="es-CO" sz="1600" dirty="0">
                <a:latin typeface="Bahnschrift" panose="020B0502040204020203" pitchFamily="34" charset="0"/>
              </a:rPr>
              <a:t> </a:t>
            </a:r>
            <a:r>
              <a:rPr lang="en-US" sz="1600" dirty="0" smtClean="0">
                <a:latin typeface="Bahnschrift" panose="020B0502040204020203" pitchFamily="34" charset="0"/>
              </a:rPr>
              <a:t>Massive</a:t>
            </a:r>
            <a:r>
              <a:rPr lang="es-CO" sz="1600" dirty="0" smtClean="0">
                <a:latin typeface="Bahnschrift" panose="020B0502040204020203" pitchFamily="34" charset="0"/>
              </a:rPr>
              <a:t>, </a:t>
            </a:r>
            <a:r>
              <a:rPr lang="en-US" sz="1600" dirty="0" smtClean="0">
                <a:latin typeface="Bahnschrift" panose="020B0502040204020203" pitchFamily="34" charset="0"/>
              </a:rPr>
              <a:t>persistent</a:t>
            </a:r>
            <a:r>
              <a:rPr lang="es-CO" sz="1600" dirty="0" smtClean="0">
                <a:latin typeface="Bahnschrift" panose="020B0502040204020203" pitchFamily="34" charset="0"/>
              </a:rPr>
              <a:t> </a:t>
            </a:r>
            <a:r>
              <a:rPr lang="en-US" sz="1600" dirty="0" smtClean="0">
                <a:latin typeface="Bahnschrift" panose="020B0502040204020203" pitchFamily="34" charset="0"/>
              </a:rPr>
              <a:t>diaspora</a:t>
            </a:r>
            <a:r>
              <a:rPr lang="es-CO" sz="1600" dirty="0" smtClean="0">
                <a:latin typeface="Bahnschrift" panose="020B0502040204020203" pitchFamily="34" charset="0"/>
              </a:rPr>
              <a:t> </a:t>
            </a:r>
            <a:r>
              <a:rPr lang="en-US" sz="1600" dirty="0" smtClean="0">
                <a:latin typeface="Bahnschrift" panose="020B0502040204020203" pitchFamily="34" charset="0"/>
              </a:rPr>
              <a:t>demand</a:t>
            </a:r>
          </a:p>
          <a:p>
            <a:pPr marL="285750" indent="-285750" algn="ctr">
              <a:buFont typeface="Wingdings" panose="05000000000000000000" pitchFamily="2" charset="2"/>
              <a:buChar char="ü"/>
            </a:pPr>
            <a:r>
              <a:rPr lang="en-US" sz="1600" dirty="0" smtClean="0">
                <a:latin typeface="Bahnschrift" panose="020B0502040204020203" pitchFamily="34" charset="0"/>
              </a:rPr>
              <a:t>Communication-first</a:t>
            </a:r>
            <a:r>
              <a:rPr lang="es-CO" sz="1600" dirty="0" smtClean="0">
                <a:latin typeface="Bahnschrift" panose="020B0502040204020203" pitchFamily="34" charset="0"/>
              </a:rPr>
              <a:t> </a:t>
            </a:r>
            <a:r>
              <a:rPr lang="en-US" sz="1600" dirty="0" smtClean="0">
                <a:latin typeface="Bahnschrift" panose="020B0502040204020203" pitchFamily="34" charset="0"/>
              </a:rPr>
              <a:t>differentiates</a:t>
            </a:r>
            <a:r>
              <a:rPr lang="es-CO" sz="1600" dirty="0" smtClean="0">
                <a:latin typeface="Bahnschrift" panose="020B0502040204020203" pitchFamily="34" charset="0"/>
              </a:rPr>
              <a:t> vs </a:t>
            </a:r>
            <a:r>
              <a:rPr lang="en-US" sz="1600" dirty="0" smtClean="0">
                <a:latin typeface="Bahnschrift" panose="020B0502040204020203" pitchFamily="34" charset="0"/>
              </a:rPr>
              <a:t>legacy</a:t>
            </a:r>
            <a:r>
              <a:rPr lang="es-CO" sz="1600" dirty="0" smtClean="0">
                <a:latin typeface="Bahnschrift" panose="020B0502040204020203" pitchFamily="34" charset="0"/>
              </a:rPr>
              <a:t> </a:t>
            </a:r>
            <a:r>
              <a:rPr lang="en-US" sz="1600" dirty="0" smtClean="0">
                <a:latin typeface="Bahnschrift" panose="020B0502040204020203" pitchFamily="34" charset="0"/>
              </a:rPr>
              <a:t>remittance</a:t>
            </a:r>
            <a:r>
              <a:rPr lang="es-CO" sz="1600" dirty="0" smtClean="0">
                <a:latin typeface="Bahnschrift" panose="020B0502040204020203" pitchFamily="34" charset="0"/>
              </a:rPr>
              <a:t> apps</a:t>
            </a:r>
          </a:p>
          <a:p>
            <a:pPr marL="285750" indent="-285750" algn="ctr">
              <a:buFont typeface="Wingdings" panose="05000000000000000000" pitchFamily="2" charset="2"/>
              <a:buChar char="ü"/>
            </a:pPr>
            <a:r>
              <a:rPr lang="en-US" sz="1600" dirty="0">
                <a:solidFill>
                  <a:schemeClr val="tx1"/>
                </a:solidFill>
                <a:latin typeface="Bahnschrift" panose="020B0502040204020203" pitchFamily="34" charset="0"/>
              </a:rPr>
              <a:t>Exclusive Communication </a:t>
            </a:r>
            <a:r>
              <a:rPr lang="en-US" sz="1600" dirty="0" smtClean="0">
                <a:solidFill>
                  <a:schemeClr val="tx1"/>
                </a:solidFill>
                <a:latin typeface="Bahnschrift" panose="020B0502040204020203" pitchFamily="34" charset="0"/>
              </a:rPr>
              <a:t>Technology</a:t>
            </a:r>
            <a:r>
              <a:rPr lang="en-US" sz="1600" dirty="0">
                <a:solidFill>
                  <a:schemeClr val="tx1"/>
                </a:solidFill>
                <a:latin typeface="Bahnschrift" panose="020B0502040204020203" pitchFamily="34" charset="0"/>
              </a:rPr>
              <a:t> </a:t>
            </a:r>
            <a:r>
              <a:rPr lang="en-US" sz="1600" dirty="0" smtClean="0">
                <a:solidFill>
                  <a:schemeClr val="tx1"/>
                </a:solidFill>
                <a:latin typeface="Bahnschrift" panose="020B0502040204020203" pitchFamily="34" charset="0"/>
              </a:rPr>
              <a:t>- </a:t>
            </a:r>
          </a:p>
          <a:p>
            <a:pPr algn="ctr"/>
            <a:r>
              <a:rPr lang="en-US" sz="1600" dirty="0" smtClean="0">
                <a:solidFill>
                  <a:schemeClr val="tx1"/>
                </a:solidFill>
                <a:latin typeface="Bahnschrift" panose="020B0502040204020203" pitchFamily="34" charset="0"/>
              </a:rPr>
              <a:t>Venio </a:t>
            </a:r>
            <a:r>
              <a:rPr lang="en-US" sz="1600" dirty="0">
                <a:solidFill>
                  <a:schemeClr val="tx1"/>
                </a:solidFill>
                <a:latin typeface="Bahnschrift" panose="020B0502040204020203" pitchFamily="34" charset="0"/>
              </a:rPr>
              <a:t>To Talk (Push-to-Talk</a:t>
            </a:r>
            <a:r>
              <a:rPr lang="en-US" sz="1600" dirty="0" smtClean="0">
                <a:solidFill>
                  <a:schemeClr val="tx1"/>
                </a:solidFill>
                <a:latin typeface="Bahnschrift" panose="020B0502040204020203" pitchFamily="34" charset="0"/>
              </a:rPr>
              <a:t>)</a:t>
            </a:r>
          </a:p>
          <a:p>
            <a:pPr marL="285750" indent="-285750" algn="ctr">
              <a:buFont typeface="Wingdings" panose="05000000000000000000" pitchFamily="2" charset="2"/>
              <a:buChar char="ü"/>
            </a:pPr>
            <a:r>
              <a:rPr lang="en-US" sz="1600" dirty="0" smtClean="0">
                <a:latin typeface="Bahnschrift" panose="020B0502040204020203" pitchFamily="34" charset="0"/>
              </a:rPr>
              <a:t>Clean</a:t>
            </a:r>
            <a:r>
              <a:rPr lang="es-CO" sz="1600" dirty="0" smtClean="0">
                <a:latin typeface="Bahnschrift" panose="020B0502040204020203" pitchFamily="34" charset="0"/>
              </a:rPr>
              <a:t> </a:t>
            </a:r>
            <a:r>
              <a:rPr lang="en-US" sz="1600" dirty="0" smtClean="0">
                <a:latin typeface="Bahnschrift" panose="020B0502040204020203" pitchFamily="34" charset="0"/>
              </a:rPr>
              <a:t>cap table</a:t>
            </a:r>
          </a:p>
          <a:p>
            <a:pPr marL="285750" indent="-285750" algn="ctr">
              <a:buFont typeface="Wingdings" panose="05000000000000000000" pitchFamily="2" charset="2"/>
              <a:buChar char="ü"/>
            </a:pPr>
            <a:r>
              <a:rPr lang="en-US" sz="1600" dirty="0" smtClean="0">
                <a:latin typeface="Bahnschrift" panose="020B0502040204020203" pitchFamily="34" charset="0"/>
              </a:rPr>
              <a:t>Early</a:t>
            </a:r>
            <a:r>
              <a:rPr lang="es-CO" sz="1600" dirty="0" smtClean="0">
                <a:latin typeface="Bahnschrift" panose="020B0502040204020203" pitchFamily="34" charset="0"/>
              </a:rPr>
              <a:t> </a:t>
            </a:r>
            <a:r>
              <a:rPr lang="en-US" sz="1600" dirty="0" smtClean="0">
                <a:latin typeface="Bahnschrift" panose="020B0502040204020203" pitchFamily="34" charset="0"/>
              </a:rPr>
              <a:t>valuation entry point</a:t>
            </a:r>
          </a:p>
          <a:p>
            <a:pPr marL="285750" indent="-285750" algn="ctr">
              <a:buFont typeface="Wingdings" panose="05000000000000000000" pitchFamily="2" charset="2"/>
              <a:buChar char="ü"/>
            </a:pPr>
            <a:r>
              <a:rPr lang="en-US" sz="1600" dirty="0" smtClean="0">
                <a:latin typeface="Bahnschrift" panose="020B0502040204020203" pitchFamily="34" charset="0"/>
              </a:rPr>
              <a:t>Multiple</a:t>
            </a:r>
            <a:r>
              <a:rPr lang="es-CO" sz="1600" dirty="0" smtClean="0">
                <a:latin typeface="Bahnschrift" panose="020B0502040204020203" pitchFamily="34" charset="0"/>
              </a:rPr>
              <a:t> </a:t>
            </a:r>
            <a:r>
              <a:rPr lang="en-US" sz="1600" dirty="0" smtClean="0">
                <a:latin typeface="Bahnschrift" panose="020B0502040204020203" pitchFamily="34" charset="0"/>
              </a:rPr>
              <a:t>strategic exit paths </a:t>
            </a:r>
            <a:r>
              <a:rPr lang="es-CO" sz="1600" dirty="0" smtClean="0">
                <a:latin typeface="Bahnschrift" panose="020B0502040204020203" pitchFamily="34" charset="0"/>
              </a:rPr>
              <a:t>(</a:t>
            </a:r>
            <a:r>
              <a:rPr lang="en-US" sz="1600" dirty="0">
                <a:latin typeface="Bahnschrift" panose="020B0502040204020203" pitchFamily="34" charset="0"/>
              </a:rPr>
              <a:t>MNOs, MVNOs, fintech platforms, payment networks</a:t>
            </a:r>
            <a:r>
              <a:rPr lang="es-CO" sz="1600" dirty="0" smtClean="0">
                <a:latin typeface="Bahnschrift" panose="020B0502040204020203" pitchFamily="34" charset="0"/>
              </a:rPr>
              <a:t>) </a:t>
            </a:r>
            <a:endParaRPr lang="es-CO" sz="1600" dirty="0">
              <a:latin typeface="Bahnschrift" panose="020B0502040204020203" pitchFamily="34" charset="0"/>
            </a:endParaRPr>
          </a:p>
        </p:txBody>
      </p:sp>
    </p:spTree>
    <p:extLst>
      <p:ext uri="{BB962C8B-B14F-4D97-AF65-F5344CB8AC3E}">
        <p14:creationId xmlns:p14="http://schemas.microsoft.com/office/powerpoint/2010/main" val="351592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7" name="Rectángulo 6"/>
          <p:cNvSpPr/>
          <p:nvPr/>
        </p:nvSpPr>
        <p:spPr>
          <a:xfrm>
            <a:off x="282781" y="1001067"/>
            <a:ext cx="11206854" cy="338554"/>
          </a:xfrm>
          <a:prstGeom prst="rect">
            <a:avLst/>
          </a:prstGeom>
        </p:spPr>
        <p:txBody>
          <a:bodyPr wrap="square">
            <a:spAutoFit/>
          </a:bodyPr>
          <a:lstStyle/>
          <a:p>
            <a:pPr algn="just"/>
            <a:endParaRPr lang="en-US" sz="1600" dirty="0">
              <a:latin typeface="Bahnschrift" panose="020B0502040204020203" pitchFamily="34" charset="0"/>
              <a:ea typeface="Roboto" panose="020B0604020202020204" charset="0"/>
            </a:endParaRPr>
          </a:p>
        </p:txBody>
      </p:sp>
      <p:sp>
        <p:nvSpPr>
          <p:cNvPr id="3" name="Rectángulo 2"/>
          <p:cNvSpPr/>
          <p:nvPr/>
        </p:nvSpPr>
        <p:spPr>
          <a:xfrm>
            <a:off x="1007166" y="821381"/>
            <a:ext cx="1060174" cy="245946"/>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Google Shape;55;p2"/>
          <p:cNvSpPr/>
          <p:nvPr/>
        </p:nvSpPr>
        <p:spPr>
          <a:xfrm>
            <a:off x="2911443" y="111831"/>
            <a:ext cx="1906222"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2" name="Rectángulo 11"/>
          <p:cNvSpPr/>
          <p:nvPr/>
        </p:nvSpPr>
        <p:spPr>
          <a:xfrm>
            <a:off x="2547142" y="4007307"/>
            <a:ext cx="1060174" cy="245946"/>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Rectángulo 15"/>
          <p:cNvSpPr/>
          <p:nvPr/>
        </p:nvSpPr>
        <p:spPr>
          <a:xfrm>
            <a:off x="5633811" y="5074108"/>
            <a:ext cx="1060174" cy="245946"/>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Rectángulo 16"/>
          <p:cNvSpPr/>
          <p:nvPr/>
        </p:nvSpPr>
        <p:spPr>
          <a:xfrm>
            <a:off x="1069560" y="5704180"/>
            <a:ext cx="1060174" cy="245946"/>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CuadroTexto 10"/>
          <p:cNvSpPr txBox="1"/>
          <p:nvPr/>
        </p:nvSpPr>
        <p:spPr>
          <a:xfrm>
            <a:off x="2544766" y="53827"/>
            <a:ext cx="2640971"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VISION</a:t>
            </a:r>
            <a:endParaRPr lang="en-US" sz="4000" b="1" dirty="0">
              <a:solidFill>
                <a:schemeClr val="bg1"/>
              </a:solidFill>
              <a:latin typeface="Bahnschrift" panose="020B0502040204020203" pitchFamily="34" charset="0"/>
              <a:ea typeface="Roboto" panose="020B0604020202020204" charset="0"/>
            </a:endParaRPr>
          </a:p>
        </p:txBody>
      </p:sp>
      <p:sp>
        <p:nvSpPr>
          <p:cNvPr id="2" name="Rectángulo 1"/>
          <p:cNvSpPr/>
          <p:nvPr/>
        </p:nvSpPr>
        <p:spPr>
          <a:xfrm>
            <a:off x="-67150" y="770473"/>
            <a:ext cx="7649791" cy="6124754"/>
          </a:xfrm>
          <a:prstGeom prst="rect">
            <a:avLst/>
          </a:prstGeom>
        </p:spPr>
        <p:txBody>
          <a:bodyPr wrap="square">
            <a:spAutoFit/>
          </a:bodyPr>
          <a:lstStyle/>
          <a:p>
            <a:pPr algn="ctr"/>
            <a:r>
              <a:rPr lang="en-US" b="1" dirty="0">
                <a:solidFill>
                  <a:schemeClr val="bg1"/>
                </a:solidFill>
                <a:latin typeface="Bahnschrift" panose="020B0502040204020203" pitchFamily="34" charset="0"/>
              </a:rPr>
              <a:t>Venio Mobile </a:t>
            </a:r>
            <a:r>
              <a:rPr lang="en-US" b="1" dirty="0">
                <a:latin typeface="Bahnschrift" panose="020B0502040204020203" pitchFamily="34" charset="0"/>
              </a:rPr>
              <a:t>— The Mobile Infrastructure for Cross-Border </a:t>
            </a:r>
            <a:r>
              <a:rPr lang="en-US" b="1" dirty="0" smtClean="0">
                <a:latin typeface="Bahnschrift" panose="020B0502040204020203" pitchFamily="34" charset="0"/>
              </a:rPr>
              <a:t>Families</a:t>
            </a:r>
          </a:p>
          <a:p>
            <a:pPr algn="ctr"/>
            <a:endParaRPr lang="en-US" dirty="0" smtClean="0">
              <a:latin typeface="Bahnschrift" panose="020B0502040204020203" pitchFamily="34" charset="0"/>
            </a:endParaRPr>
          </a:p>
          <a:p>
            <a:pPr algn="ctr"/>
            <a:r>
              <a:rPr lang="en-US" dirty="0">
                <a:latin typeface="Bahnschrift" panose="020B0502040204020203" pitchFamily="34" charset="0"/>
              </a:rPr>
              <a:t>Venio Mobile powers </a:t>
            </a:r>
            <a:r>
              <a:rPr lang="en-US" b="1" dirty="0">
                <a:latin typeface="Bahnschrift" panose="020B0502040204020203" pitchFamily="34" charset="0"/>
              </a:rPr>
              <a:t>interconnected global families</a:t>
            </a:r>
            <a:r>
              <a:rPr lang="en-US" dirty="0">
                <a:latin typeface="Bahnschrift" panose="020B0502040204020203" pitchFamily="34" charset="0"/>
              </a:rPr>
              <a:t>, enabling them to </a:t>
            </a:r>
            <a:r>
              <a:rPr lang="en-US" b="1" dirty="0">
                <a:latin typeface="Bahnschrift" panose="020B0502040204020203" pitchFamily="34" charset="0"/>
              </a:rPr>
              <a:t>stay connected, communicate instantly, and move value seamlessly</a:t>
            </a:r>
            <a:r>
              <a:rPr lang="en-US" dirty="0">
                <a:latin typeface="Bahnschrift" panose="020B0502040204020203" pitchFamily="34" charset="0"/>
              </a:rPr>
              <a:t> across borders — all through their mobile device</a:t>
            </a:r>
            <a:r>
              <a:rPr lang="en-US" dirty="0" smtClean="0">
                <a:latin typeface="Bahnschrift" panose="020B0502040204020203" pitchFamily="34" charset="0"/>
              </a:rPr>
              <a:t>. </a:t>
            </a:r>
          </a:p>
          <a:p>
            <a:pPr algn="ctr"/>
            <a:endParaRPr lang="en-US" dirty="0" smtClean="0">
              <a:latin typeface="Bahnschrift" panose="020B0502040204020203" pitchFamily="34" charset="0"/>
            </a:endParaRPr>
          </a:p>
          <a:p>
            <a:pPr algn="ctr"/>
            <a:r>
              <a:rPr lang="en-US" dirty="0">
                <a:latin typeface="Bahnschrift" panose="020B0502040204020203" pitchFamily="34" charset="0"/>
              </a:rPr>
              <a:t>As migration and global mobility increase, cross-border relationships are no longer occasional</a:t>
            </a:r>
            <a:r>
              <a:rPr lang="en-US" dirty="0" smtClean="0">
                <a:latin typeface="Bahnschrift" panose="020B0502040204020203" pitchFamily="34" charset="0"/>
              </a:rPr>
              <a:t>.</a:t>
            </a:r>
            <a:r>
              <a:rPr lang="en-US" dirty="0">
                <a:latin typeface="Bahnschrift" panose="020B0502040204020203" pitchFamily="34" charset="0"/>
              </a:rPr>
              <a:t/>
            </a:r>
            <a:br>
              <a:rPr lang="en-US" dirty="0">
                <a:latin typeface="Bahnschrift" panose="020B0502040204020203" pitchFamily="34" charset="0"/>
              </a:rPr>
            </a:br>
            <a:r>
              <a:rPr lang="en-US" dirty="0">
                <a:latin typeface="Bahnschrift" panose="020B0502040204020203" pitchFamily="34" charset="0"/>
              </a:rPr>
              <a:t>They are </a:t>
            </a:r>
            <a:r>
              <a:rPr lang="en-US" b="1" dirty="0">
                <a:latin typeface="Bahnschrift" panose="020B0502040204020203" pitchFamily="34" charset="0"/>
              </a:rPr>
              <a:t>continuous and mobile-first</a:t>
            </a:r>
            <a:r>
              <a:rPr lang="en-US" dirty="0" smtClean="0">
                <a:latin typeface="Bahnschrift" panose="020B0502040204020203" pitchFamily="34" charset="0"/>
              </a:rPr>
              <a:t>.</a:t>
            </a:r>
          </a:p>
          <a:p>
            <a:pPr algn="ctr"/>
            <a:endParaRPr lang="en-US" dirty="0">
              <a:latin typeface="Bahnschrift" panose="020B0502040204020203" pitchFamily="34" charset="0"/>
            </a:endParaRPr>
          </a:p>
          <a:p>
            <a:pPr algn="ctr"/>
            <a:r>
              <a:rPr lang="en-US" dirty="0">
                <a:latin typeface="Bahnschrift" panose="020B0502040204020203" pitchFamily="34" charset="0"/>
              </a:rPr>
              <a:t>Yet the mobile services that support them remain fragmented</a:t>
            </a:r>
            <a:r>
              <a:rPr lang="en-US" dirty="0" smtClean="0">
                <a:latin typeface="Bahnschrift" panose="020B0502040204020203" pitchFamily="34" charset="0"/>
              </a:rPr>
              <a:t>.</a:t>
            </a:r>
          </a:p>
          <a:p>
            <a:pPr algn="ctr"/>
            <a:endParaRPr lang="en-US" dirty="0" smtClean="0">
              <a:latin typeface="Bahnschrift" panose="020B0502040204020203" pitchFamily="34" charset="0"/>
            </a:endParaRPr>
          </a:p>
          <a:p>
            <a:pPr algn="ctr"/>
            <a:r>
              <a:rPr lang="en-US" dirty="0">
                <a:solidFill>
                  <a:schemeClr val="tx1"/>
                </a:solidFill>
                <a:latin typeface="Bahnschrift" panose="020B0502040204020203" pitchFamily="34" charset="0"/>
              </a:rPr>
              <a:t>Previously inaccessible markets: dramatic </a:t>
            </a:r>
            <a:r>
              <a:rPr lang="en-US" dirty="0" smtClean="0">
                <a:solidFill>
                  <a:schemeClr val="tx1"/>
                </a:solidFill>
                <a:latin typeface="Bahnschrift" panose="020B0502040204020203" pitchFamily="34" charset="0"/>
              </a:rPr>
              <a:t>shift </a:t>
            </a:r>
            <a:r>
              <a:rPr lang="en-US" dirty="0">
                <a:solidFill>
                  <a:schemeClr val="tx1"/>
                </a:solidFill>
                <a:latin typeface="Bahnschrift" panose="020B0502040204020203" pitchFamily="34" charset="0"/>
              </a:rPr>
              <a:t>in politically challenged regions like Venezuela, creating new global inclusion opportunities</a:t>
            </a:r>
            <a:r>
              <a:rPr lang="en-US" dirty="0" smtClean="0">
                <a:solidFill>
                  <a:schemeClr val="tx1"/>
                </a:solidFill>
                <a:latin typeface="Bahnschrift" panose="020B0502040204020203" pitchFamily="34" charset="0"/>
              </a:rPr>
              <a:t>.</a:t>
            </a:r>
          </a:p>
          <a:p>
            <a:pPr algn="ctr"/>
            <a:endParaRPr lang="en-US" dirty="0">
              <a:latin typeface="Bahnschrift" panose="020B0502040204020203" pitchFamily="34" charset="0"/>
            </a:endParaRPr>
          </a:p>
          <a:p>
            <a:pPr algn="ctr"/>
            <a:r>
              <a:rPr lang="en-US" dirty="0">
                <a:solidFill>
                  <a:schemeClr val="bg1"/>
                </a:solidFill>
                <a:latin typeface="Bahnschrift" panose="020B0502040204020203" pitchFamily="34" charset="0"/>
              </a:rPr>
              <a:t>Venio Mobile </a:t>
            </a:r>
            <a:r>
              <a:rPr lang="en-US" dirty="0">
                <a:latin typeface="Bahnschrift" panose="020B0502040204020203" pitchFamily="34" charset="0"/>
              </a:rPr>
              <a:t>is changing that</a:t>
            </a:r>
            <a:r>
              <a:rPr lang="en-US" dirty="0" smtClean="0">
                <a:latin typeface="Bahnschrift" panose="020B0502040204020203" pitchFamily="34" charset="0"/>
              </a:rPr>
              <a:t>.</a:t>
            </a:r>
          </a:p>
          <a:p>
            <a:pPr algn="ctr"/>
            <a:endParaRPr lang="en-US" dirty="0">
              <a:latin typeface="Bahnschrift" panose="020B0502040204020203" pitchFamily="34" charset="0"/>
            </a:endParaRPr>
          </a:p>
          <a:p>
            <a:pPr algn="ctr"/>
            <a:r>
              <a:rPr lang="en-US" dirty="0" smtClean="0">
                <a:latin typeface="Bahnschrift" panose="020B0502040204020203" pitchFamily="34" charset="0"/>
              </a:rPr>
              <a:t>We </a:t>
            </a:r>
            <a:r>
              <a:rPr lang="en-US" dirty="0">
                <a:latin typeface="Bahnschrift" panose="020B0502040204020203" pitchFamily="34" charset="0"/>
              </a:rPr>
              <a:t>are not building a traditional mobile plan.</a:t>
            </a:r>
            <a:br>
              <a:rPr lang="en-US" dirty="0">
                <a:latin typeface="Bahnschrift" panose="020B0502040204020203" pitchFamily="34" charset="0"/>
              </a:rPr>
            </a:br>
            <a:r>
              <a:rPr lang="en-US" dirty="0">
                <a:latin typeface="Bahnschrift" panose="020B0502040204020203" pitchFamily="34" charset="0"/>
              </a:rPr>
              <a:t>We are building the </a:t>
            </a:r>
            <a:r>
              <a:rPr lang="en-US" b="1" dirty="0">
                <a:latin typeface="Bahnschrift" panose="020B0502040204020203" pitchFamily="34" charset="0"/>
              </a:rPr>
              <a:t>mobile ecosystem for cross-border human networks</a:t>
            </a:r>
            <a:r>
              <a:rPr lang="en-US" dirty="0">
                <a:latin typeface="Bahnschrift" panose="020B0502040204020203" pitchFamily="34" charset="0"/>
              </a:rPr>
              <a:t>.</a:t>
            </a:r>
          </a:p>
          <a:p>
            <a:pPr algn="ctr"/>
            <a:endParaRPr lang="en-US" dirty="0" smtClean="0">
              <a:latin typeface="Bahnschrift" panose="020B0502040204020203" pitchFamily="34" charset="0"/>
            </a:endParaRPr>
          </a:p>
          <a:p>
            <a:pPr algn="ctr"/>
            <a:r>
              <a:rPr lang="en-US" dirty="0" smtClean="0">
                <a:latin typeface="Bahnschrift" panose="020B0502040204020203" pitchFamily="34" charset="0"/>
              </a:rPr>
              <a:t>By </a:t>
            </a:r>
            <a:r>
              <a:rPr lang="en-US" dirty="0">
                <a:latin typeface="Bahnschrift" panose="020B0502040204020203" pitchFamily="34" charset="0"/>
              </a:rPr>
              <a:t>unifying </a:t>
            </a:r>
            <a:r>
              <a:rPr lang="en-US" b="1" dirty="0">
                <a:latin typeface="Bahnschrift" panose="020B0502040204020203" pitchFamily="34" charset="0"/>
              </a:rPr>
              <a:t>connectivity, communication, and international transfers</a:t>
            </a:r>
            <a:r>
              <a:rPr lang="en-US" dirty="0">
                <a:latin typeface="Bahnschrift" panose="020B0502040204020203" pitchFamily="34" charset="0"/>
              </a:rPr>
              <a:t>, </a:t>
            </a:r>
            <a:r>
              <a:rPr lang="en-US" dirty="0">
                <a:solidFill>
                  <a:schemeClr val="bg1"/>
                </a:solidFill>
                <a:latin typeface="Bahnschrift" panose="020B0502040204020203" pitchFamily="34" charset="0"/>
              </a:rPr>
              <a:t>Venio Mobile </a:t>
            </a:r>
            <a:r>
              <a:rPr lang="en-US" dirty="0">
                <a:latin typeface="Bahnschrift" panose="020B0502040204020203" pitchFamily="34" charset="0"/>
              </a:rPr>
              <a:t>enables families and communities to operate across borders as if distance did not exist.</a:t>
            </a:r>
          </a:p>
          <a:p>
            <a:pPr algn="ctr"/>
            <a:endParaRPr lang="en-US" dirty="0" smtClean="0">
              <a:latin typeface="Bahnschrift" panose="020B0502040204020203" pitchFamily="34" charset="0"/>
            </a:endParaRPr>
          </a:p>
          <a:p>
            <a:pPr algn="ctr"/>
            <a:r>
              <a:rPr lang="en-US" dirty="0" smtClean="0">
                <a:latin typeface="Bahnschrift" panose="020B0502040204020203" pitchFamily="34" charset="0"/>
              </a:rPr>
              <a:t>Over </a:t>
            </a:r>
            <a:r>
              <a:rPr lang="en-US" dirty="0">
                <a:latin typeface="Bahnschrift" panose="020B0502040204020203" pitchFamily="34" charset="0"/>
              </a:rPr>
              <a:t>time, </a:t>
            </a:r>
            <a:r>
              <a:rPr lang="en-US" dirty="0">
                <a:solidFill>
                  <a:schemeClr val="bg1"/>
                </a:solidFill>
                <a:latin typeface="Bahnschrift" panose="020B0502040204020203" pitchFamily="34" charset="0"/>
              </a:rPr>
              <a:t>Venio Mobile</a:t>
            </a:r>
            <a:r>
              <a:rPr lang="en-US" dirty="0">
                <a:latin typeface="Bahnschrift" panose="020B0502040204020203" pitchFamily="34" charset="0"/>
              </a:rPr>
              <a:t> evolves from an MVNO into </a:t>
            </a:r>
            <a:r>
              <a:rPr lang="en-US" b="1" dirty="0">
                <a:latin typeface="Bahnschrift" panose="020B0502040204020203" pitchFamily="34" charset="0"/>
              </a:rPr>
              <a:t>foundational mobile infrastructure</a:t>
            </a:r>
            <a:r>
              <a:rPr lang="en-US" dirty="0">
                <a:latin typeface="Bahnschrift" panose="020B0502040204020203" pitchFamily="34" charset="0"/>
              </a:rPr>
              <a:t> — supporting not just communication and money movement, but </a:t>
            </a:r>
            <a:r>
              <a:rPr lang="en-US" b="1" dirty="0">
                <a:latin typeface="Bahnschrift" panose="020B0502040204020203" pitchFamily="34" charset="0"/>
              </a:rPr>
              <a:t>participation, services, and opportunity at global scale</a:t>
            </a:r>
            <a:r>
              <a:rPr lang="en-US" dirty="0" smtClean="0">
                <a:latin typeface="Bahnschrift" panose="020B0502040204020203" pitchFamily="34" charset="0"/>
              </a:rPr>
              <a:t>.</a:t>
            </a:r>
          </a:p>
          <a:p>
            <a:pPr algn="ctr"/>
            <a:endParaRPr lang="en-US" dirty="0">
              <a:latin typeface="Bahnschrift" panose="020B0502040204020203" pitchFamily="34" charset="0"/>
            </a:endParaRPr>
          </a:p>
          <a:p>
            <a:pPr algn="ctr"/>
            <a:r>
              <a:rPr lang="en-US" b="1" dirty="0">
                <a:latin typeface="Bahnschrift" panose="020B0502040204020203" pitchFamily="34" charset="0"/>
              </a:rPr>
              <a:t>Venio Mobile — Cross-Border Life, Connected.</a:t>
            </a:r>
            <a:endParaRPr lang="en-US" dirty="0">
              <a:latin typeface="Bahnschrift" panose="020B0502040204020203" pitchFamily="34" charset="0"/>
            </a:endParaRPr>
          </a:p>
        </p:txBody>
      </p:sp>
      <p:sp>
        <p:nvSpPr>
          <p:cNvPr id="15" name="Forma libre 14"/>
          <p:cNvSpPr/>
          <p:nvPr/>
        </p:nvSpPr>
        <p:spPr>
          <a:xfrm>
            <a:off x="7649792" y="0"/>
            <a:ext cx="4542209" cy="6803133"/>
          </a:xfrm>
          <a:custGeom>
            <a:avLst/>
            <a:gdLst>
              <a:gd name="connsiteX0" fmla="*/ 1741199 w 5567309"/>
              <a:gd name="connsiteY0" fmla="*/ 0 h 6630674"/>
              <a:gd name="connsiteX1" fmla="*/ 5551881 w 5567309"/>
              <a:gd name="connsiteY1" fmla="*/ 0 h 6630674"/>
              <a:gd name="connsiteX2" fmla="*/ 5567309 w 5567309"/>
              <a:gd name="connsiteY2" fmla="*/ 10164 h 6630674"/>
              <a:gd name="connsiteX3" fmla="*/ 5567309 w 5567309"/>
              <a:gd name="connsiteY3" fmla="*/ 6630674 h 6630674"/>
              <a:gd name="connsiteX4" fmla="*/ 1588827 w 5567309"/>
              <a:gd name="connsiteY4" fmla="*/ 6630674 h 6630674"/>
              <a:gd name="connsiteX5" fmla="*/ 1327002 w 5567309"/>
              <a:gd name="connsiteY5" fmla="*/ 6418357 h 6630674"/>
              <a:gd name="connsiteX6" fmla="*/ 0 w 5567309"/>
              <a:gd name="connsiteY6" fmla="*/ 3366966 h 6630674"/>
              <a:gd name="connsiteX7" fmla="*/ 1607725 w 5567309"/>
              <a:gd name="connsiteY7" fmla="*/ 87933 h 663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67309" h="6630674">
                <a:moveTo>
                  <a:pt x="1741199" y="0"/>
                </a:moveTo>
                <a:lnTo>
                  <a:pt x="5551881" y="0"/>
                </a:lnTo>
                <a:lnTo>
                  <a:pt x="5567309" y="10164"/>
                </a:lnTo>
                <a:lnTo>
                  <a:pt x="5567309" y="6630674"/>
                </a:lnTo>
                <a:lnTo>
                  <a:pt x="1588827" y="6630674"/>
                </a:lnTo>
                <a:lnTo>
                  <a:pt x="1327002" y="6418357"/>
                </a:lnTo>
                <a:cubicBezTo>
                  <a:pt x="516569" y="5693066"/>
                  <a:pt x="0" y="4595434"/>
                  <a:pt x="0" y="3366966"/>
                </a:cubicBezTo>
                <a:cubicBezTo>
                  <a:pt x="0" y="2002002"/>
                  <a:pt x="637739" y="798564"/>
                  <a:pt x="1607725" y="87933"/>
                </a:cubicBezTo>
                <a:close/>
              </a:path>
            </a:pathLst>
          </a:cu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16122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8" name="Google Shape;55;p2"/>
          <p:cNvSpPr/>
          <p:nvPr/>
        </p:nvSpPr>
        <p:spPr>
          <a:xfrm>
            <a:off x="7160533" y="2447551"/>
            <a:ext cx="2831608" cy="967409"/>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100" b="0" i="0" u="none" strike="noStrike" cap="none">
              <a:solidFill>
                <a:srgbClr val="000000"/>
              </a:solidFill>
              <a:latin typeface="Bahnschrift" panose="020B0502040204020203" pitchFamily="34" charset="0"/>
              <a:sym typeface="Arial"/>
            </a:endParaRPr>
          </a:p>
        </p:txBody>
      </p:sp>
      <p:sp>
        <p:nvSpPr>
          <p:cNvPr id="9" name="Google Shape;56;p2"/>
          <p:cNvSpPr txBox="1"/>
          <p:nvPr/>
        </p:nvSpPr>
        <p:spPr>
          <a:xfrm>
            <a:off x="0" y="2284941"/>
            <a:ext cx="12192000" cy="1292631"/>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7200" dirty="0" smtClean="0">
                <a:solidFill>
                  <a:schemeClr val="tx1"/>
                </a:solidFill>
                <a:latin typeface="Bahnschrift" panose="020B0502040204020203" pitchFamily="34" charset="0"/>
                <a:ea typeface="Roboto"/>
                <a:cs typeface="Roboto"/>
                <a:sym typeface="Roboto"/>
              </a:rPr>
              <a:t>MEET OUR  </a:t>
            </a:r>
            <a:r>
              <a:rPr lang="en" sz="7200" dirty="0" smtClean="0">
                <a:solidFill>
                  <a:schemeClr val="bg1"/>
                </a:solidFill>
                <a:latin typeface="Bahnschrift" panose="020B0502040204020203" pitchFamily="34" charset="0"/>
                <a:ea typeface="Roboto"/>
                <a:cs typeface="Roboto"/>
                <a:sym typeface="Roboto"/>
              </a:rPr>
              <a:t>TEAM</a:t>
            </a:r>
            <a:r>
              <a:rPr lang="en" sz="7200" dirty="0" smtClean="0">
                <a:solidFill>
                  <a:schemeClr val="tx1"/>
                </a:solidFill>
                <a:latin typeface="Bahnschrift" panose="020B0502040204020203" pitchFamily="34" charset="0"/>
                <a:ea typeface="Roboto"/>
                <a:cs typeface="Roboto"/>
                <a:sym typeface="Roboto"/>
              </a:rPr>
              <a:t> </a:t>
            </a:r>
            <a:endParaRPr sz="7200" b="1" i="0" u="none" strike="noStrike" cap="none" dirty="0">
              <a:solidFill>
                <a:schemeClr val="tx1"/>
              </a:solidFill>
              <a:latin typeface="Bahnschrift" panose="020B0502040204020203" pitchFamily="34" charset="0"/>
              <a:ea typeface="Roboto"/>
              <a:cs typeface="Roboto"/>
              <a:sym typeface="Roboto"/>
            </a:endParaRPr>
          </a:p>
        </p:txBody>
      </p:sp>
      <p:pic>
        <p:nvPicPr>
          <p:cNvPr id="13"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Tree>
    <p:extLst>
      <p:ext uri="{BB962C8B-B14F-4D97-AF65-F5344CB8AC3E}">
        <p14:creationId xmlns:p14="http://schemas.microsoft.com/office/powerpoint/2010/main" val="6665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7" name="Rectángulo 6"/>
          <p:cNvSpPr/>
          <p:nvPr/>
        </p:nvSpPr>
        <p:spPr>
          <a:xfrm>
            <a:off x="282781" y="1001067"/>
            <a:ext cx="11206854" cy="338554"/>
          </a:xfrm>
          <a:prstGeom prst="rect">
            <a:avLst/>
          </a:prstGeom>
        </p:spPr>
        <p:txBody>
          <a:bodyPr wrap="square">
            <a:spAutoFit/>
          </a:bodyPr>
          <a:lstStyle/>
          <a:p>
            <a:pPr algn="just"/>
            <a:endParaRPr lang="en-US" sz="1600" dirty="0">
              <a:latin typeface="Bahnschrift" panose="020B0502040204020203" pitchFamily="34" charset="0"/>
              <a:ea typeface="Roboto" panose="020B0604020202020204" charset="0"/>
            </a:endParaRPr>
          </a:p>
        </p:txBody>
      </p:sp>
      <p:pic>
        <p:nvPicPr>
          <p:cNvPr id="6" name="Picture 2" descr="https://storage.googleapis.com/venio-website/Headshot_-_Warren_Platt_(1)_4980acd108/Headshot-Warren-Platt-(1)_Headshot_-_Warren_Platt_(1)_4980acd10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034" y="77928"/>
            <a:ext cx="1740624" cy="17406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2557907" y="1887274"/>
            <a:ext cx="1906878" cy="615553"/>
          </a:xfrm>
          <a:prstGeom prst="rect">
            <a:avLst/>
          </a:prstGeom>
        </p:spPr>
        <p:txBody>
          <a:bodyPr wrap="square">
            <a:spAutoFit/>
          </a:bodyPr>
          <a:lstStyle/>
          <a:p>
            <a:pPr algn="ctr"/>
            <a:r>
              <a:rPr lang="es-CO" sz="1800" b="1" dirty="0">
                <a:solidFill>
                  <a:srgbClr val="EB3B2D"/>
                </a:solidFill>
                <a:latin typeface="Roboto" panose="020B0604020202020204" charset="0"/>
              </a:rPr>
              <a:t>Warren </a:t>
            </a:r>
            <a:r>
              <a:rPr lang="en-US" sz="1800" b="1" dirty="0" smtClean="0">
                <a:solidFill>
                  <a:srgbClr val="EB3B2D"/>
                </a:solidFill>
                <a:latin typeface="Roboto" panose="020B0604020202020204" charset="0"/>
              </a:rPr>
              <a:t>Platt</a:t>
            </a:r>
          </a:p>
          <a:p>
            <a:pPr algn="ctr"/>
            <a:r>
              <a:rPr lang="en-US" sz="1600" dirty="0" smtClean="0">
                <a:latin typeface="Roboto" panose="020B0604020202020204" charset="0"/>
              </a:rPr>
              <a:t>Founder</a:t>
            </a:r>
            <a:r>
              <a:rPr lang="es-CO" sz="1600" dirty="0" smtClean="0">
                <a:latin typeface="Roboto" panose="020B0604020202020204" charset="0"/>
              </a:rPr>
              <a:t> </a:t>
            </a:r>
            <a:r>
              <a:rPr lang="es-CO" sz="1600" dirty="0">
                <a:latin typeface="Roboto" panose="020B0604020202020204" charset="0"/>
              </a:rPr>
              <a:t>&amp; CEO</a:t>
            </a:r>
          </a:p>
        </p:txBody>
      </p:sp>
      <p:sp>
        <p:nvSpPr>
          <p:cNvPr id="9" name="Rectángulo 8"/>
          <p:cNvSpPr/>
          <p:nvPr/>
        </p:nvSpPr>
        <p:spPr>
          <a:xfrm>
            <a:off x="4648397" y="463330"/>
            <a:ext cx="6175624" cy="969819"/>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smtClean="0">
                <a:solidFill>
                  <a:schemeClr val="bg1"/>
                </a:solidFill>
                <a:latin typeface="Roboto" panose="020B0604020202020204" charset="0"/>
                <a:ea typeface="Roboto" panose="020B0604020202020204" charset="0"/>
              </a:rPr>
              <a:t>Warren Platt is an accomplished telecoms technology entrepreneur and executive with global experience. He founded Venio with the aim to address a void in access to basic financial assistance in emerging markets. Specializing in international business development, marketing, strategic planning, relationship development, contract negotiation and P&amp;L management. He has a deep knowledge of mobile technologies, digital media and marketing as well as billing pre-paid mobile subscriber bases.</a:t>
            </a:r>
            <a:endParaRPr lang="es-CO" sz="1000" dirty="0">
              <a:solidFill>
                <a:schemeClr val="bg1"/>
              </a:solidFill>
              <a:latin typeface="Roboto" panose="020B0604020202020204" charset="0"/>
              <a:ea typeface="Roboto" panose="020B0604020202020204" charset="0"/>
            </a:endParaRPr>
          </a:p>
        </p:txBody>
      </p:sp>
      <p:pic>
        <p:nvPicPr>
          <p:cNvPr id="12" name="Picture 4" descr="https://storage.googleapis.com/venio-website/Headshot_-_Lariza_Arcilla_844760a80e/Headshot-Lariza-Arcilla_Headshot_-_Lariza_Arcilla_844760a80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4" y="2997574"/>
            <a:ext cx="1742400" cy="1742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828390" y="2685312"/>
            <a:ext cx="1943653"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smtClean="0">
                <a:solidFill>
                  <a:schemeClr val="bg1"/>
                </a:solidFill>
                <a:latin typeface="Roboto" panose="020B0604020202020204" charset="0"/>
                <a:ea typeface="Roboto" panose="020B0604020202020204" charset="0"/>
              </a:rPr>
              <a:t>Lariza Arcilla  is an experienced senior software engineer and technical director who has worked with multiple startups. She has successful background in leading collaborative teams and implementing quality products. She also has experience working with clients in the banking industry. Her areas of expertise include creating core backends with API integrations, REST API development, and web and mobile development. </a:t>
            </a:r>
            <a:endParaRPr lang="es-CO" sz="1000" dirty="0">
              <a:solidFill>
                <a:schemeClr val="bg1"/>
              </a:solidFill>
              <a:latin typeface="Roboto" panose="020B0604020202020204" charset="0"/>
              <a:ea typeface="Roboto" panose="020B0604020202020204" charset="0"/>
            </a:endParaRPr>
          </a:p>
        </p:txBody>
      </p:sp>
      <p:sp>
        <p:nvSpPr>
          <p:cNvPr id="14" name="Rectángulo 13"/>
          <p:cNvSpPr/>
          <p:nvPr/>
        </p:nvSpPr>
        <p:spPr>
          <a:xfrm>
            <a:off x="67861" y="4850274"/>
            <a:ext cx="1689726" cy="615553"/>
          </a:xfrm>
          <a:prstGeom prst="rect">
            <a:avLst/>
          </a:prstGeom>
        </p:spPr>
        <p:txBody>
          <a:bodyPr wrap="square">
            <a:spAutoFit/>
          </a:bodyPr>
          <a:lstStyle/>
          <a:p>
            <a:pPr algn="ctr"/>
            <a:r>
              <a:rPr lang="es-CO" sz="1800" b="1" dirty="0" smtClean="0">
                <a:solidFill>
                  <a:srgbClr val="EB3B2D"/>
                </a:solidFill>
                <a:latin typeface="Roboto" panose="020B0604020202020204" charset="0"/>
              </a:rPr>
              <a:t>Lariza Arcilla</a:t>
            </a:r>
          </a:p>
          <a:p>
            <a:pPr algn="ctr"/>
            <a:r>
              <a:rPr lang="es-CO" sz="1600" dirty="0" smtClean="0">
                <a:latin typeface="Roboto" panose="020B0604020202020204" charset="0"/>
              </a:rPr>
              <a:t>CTO</a:t>
            </a:r>
            <a:endParaRPr lang="es-CO" sz="1600" dirty="0">
              <a:latin typeface="Roboto" panose="020B0604020202020204" charset="0"/>
            </a:endParaRPr>
          </a:p>
        </p:txBody>
      </p:sp>
      <p:pic>
        <p:nvPicPr>
          <p:cNvPr id="15" name="Imagen 14"/>
          <p:cNvPicPr>
            <a:picLocks noChangeAspect="1"/>
          </p:cNvPicPr>
          <p:nvPr/>
        </p:nvPicPr>
        <p:blipFill>
          <a:blip r:embed="rId6"/>
          <a:stretch>
            <a:fillRect/>
          </a:stretch>
        </p:blipFill>
        <p:spPr>
          <a:xfrm>
            <a:off x="4091114" y="2997574"/>
            <a:ext cx="1742400" cy="1742400"/>
          </a:xfrm>
          <a:prstGeom prst="rect">
            <a:avLst/>
          </a:prstGeom>
        </p:spPr>
      </p:pic>
      <p:sp>
        <p:nvSpPr>
          <p:cNvPr id="16" name="Rectángulo 15"/>
          <p:cNvSpPr/>
          <p:nvPr/>
        </p:nvSpPr>
        <p:spPr>
          <a:xfrm>
            <a:off x="4069694" y="4825838"/>
            <a:ext cx="1793962" cy="615553"/>
          </a:xfrm>
          <a:prstGeom prst="rect">
            <a:avLst/>
          </a:prstGeom>
        </p:spPr>
        <p:txBody>
          <a:bodyPr wrap="square">
            <a:spAutoFit/>
          </a:bodyPr>
          <a:lstStyle/>
          <a:p>
            <a:pPr algn="ctr"/>
            <a:r>
              <a:rPr lang="en-US" sz="1800" b="1" dirty="0" smtClean="0">
                <a:solidFill>
                  <a:srgbClr val="EB3B2D"/>
                </a:solidFill>
                <a:latin typeface="Roboto" panose="020B0604020202020204" charset="0"/>
              </a:rPr>
              <a:t>Jelena</a:t>
            </a:r>
            <a:r>
              <a:rPr lang="es-CO" sz="1800" b="1" dirty="0" smtClean="0">
                <a:solidFill>
                  <a:srgbClr val="EB3B2D"/>
                </a:solidFill>
                <a:latin typeface="Roboto" panose="020B0604020202020204" charset="0"/>
              </a:rPr>
              <a:t> Tomic</a:t>
            </a:r>
          </a:p>
          <a:p>
            <a:pPr algn="ctr"/>
            <a:r>
              <a:rPr lang="en-US" sz="1600" dirty="0" smtClean="0">
                <a:solidFill>
                  <a:schemeClr val="tx1"/>
                </a:solidFill>
                <a:latin typeface="Roboto" panose="020B0604020202020204" charset="0"/>
              </a:rPr>
              <a:t>Finance Director</a:t>
            </a:r>
            <a:endParaRPr lang="es-CO" sz="1600" dirty="0">
              <a:solidFill>
                <a:schemeClr val="tx1"/>
              </a:solidFill>
              <a:latin typeface="Roboto" panose="020B0604020202020204" charset="0"/>
            </a:endParaRPr>
          </a:p>
        </p:txBody>
      </p:sp>
      <p:pic>
        <p:nvPicPr>
          <p:cNvPr id="17" name="Picture 8" descr="https://storage.googleapis.com/venio-website-dev/anne_f60df3a7c9/anne.png_anne_f60df3a7c9.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6124" y="2997574"/>
            <a:ext cx="1742400" cy="1742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10138544" y="2685312"/>
            <a:ext cx="1931292"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smtClean="0">
                <a:solidFill>
                  <a:schemeClr val="bg1"/>
                </a:solidFill>
                <a:latin typeface="Roboto" panose="020B0604020202020204" charset="0"/>
                <a:ea typeface="Roboto" panose="020B0604020202020204" charset="0"/>
              </a:rPr>
              <a:t>Anne Balmoria is an experienced Digital Marketing professional and Product Manager with a decade of experience working with different industries such a FMCG, Tech, E-commerce/Retail, Academia and Fintech for both local  and international markets. Her expertise includes Media Planning, Affiliate Marketing, Performance Marketing  using multiple platforms and Project Management.</a:t>
            </a:r>
            <a:endParaRPr lang="es-CO" sz="1000" dirty="0">
              <a:solidFill>
                <a:schemeClr val="bg1"/>
              </a:solidFill>
              <a:latin typeface="Roboto" panose="020B0604020202020204" charset="0"/>
              <a:ea typeface="Roboto" panose="020B0604020202020204" charset="0"/>
            </a:endParaRPr>
          </a:p>
        </p:txBody>
      </p:sp>
      <p:sp>
        <p:nvSpPr>
          <p:cNvPr id="19" name="Rectángulo 18"/>
          <p:cNvSpPr/>
          <p:nvPr/>
        </p:nvSpPr>
        <p:spPr>
          <a:xfrm>
            <a:off x="6108365" y="2685312"/>
            <a:ext cx="1943653"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a:solidFill>
                  <a:schemeClr val="bg1"/>
                </a:solidFill>
                <a:latin typeface="Roboto" panose="020B0604020202020204" charset="0"/>
                <a:ea typeface="Roboto" panose="020B0604020202020204" charset="0"/>
              </a:rPr>
              <a:t>Jelena Tomic is an accomplished Financial Director with excellent management / technical skills combining a practical approach to accounting and reporting. Jelena is a strong communicator capable of contributing effectively and using her own initiative when working as a team member as well as on her own. A strong Finance professional who enjoys working in challenging environments. Area of expertise include P&amp;L Management, Forex, Tax, M&amp;A, Audit, Forecasting / </a:t>
            </a:r>
            <a:r>
              <a:rPr lang="en-US" sz="1000" dirty="0" err="1">
                <a:solidFill>
                  <a:schemeClr val="bg1"/>
                </a:solidFill>
                <a:latin typeface="Roboto" panose="020B0604020202020204" charset="0"/>
                <a:ea typeface="Roboto" panose="020B0604020202020204" charset="0"/>
              </a:rPr>
              <a:t>Cashflow</a:t>
            </a:r>
            <a:r>
              <a:rPr lang="en-US" sz="1000" dirty="0">
                <a:solidFill>
                  <a:schemeClr val="bg1"/>
                </a:solidFill>
                <a:latin typeface="Roboto" panose="020B0604020202020204" charset="0"/>
                <a:ea typeface="Roboto" panose="020B0604020202020204" charset="0"/>
              </a:rPr>
              <a:t> Management.</a:t>
            </a:r>
            <a:endParaRPr lang="es-CO" sz="1000" dirty="0">
              <a:solidFill>
                <a:schemeClr val="bg1"/>
              </a:solidFill>
              <a:latin typeface="Roboto" panose="020B0604020202020204" charset="0"/>
              <a:ea typeface="Roboto" panose="020B0604020202020204" charset="0"/>
            </a:endParaRPr>
          </a:p>
        </p:txBody>
      </p:sp>
      <p:sp>
        <p:nvSpPr>
          <p:cNvPr id="20" name="Rectángulo 19"/>
          <p:cNvSpPr/>
          <p:nvPr/>
        </p:nvSpPr>
        <p:spPr>
          <a:xfrm>
            <a:off x="8076147" y="4822336"/>
            <a:ext cx="2082353" cy="615553"/>
          </a:xfrm>
          <a:prstGeom prst="rect">
            <a:avLst/>
          </a:prstGeom>
        </p:spPr>
        <p:txBody>
          <a:bodyPr wrap="square">
            <a:spAutoFit/>
          </a:bodyPr>
          <a:lstStyle/>
          <a:p>
            <a:pPr algn="ctr"/>
            <a:r>
              <a:rPr lang="es-CO" sz="1800" b="1" dirty="0">
                <a:solidFill>
                  <a:srgbClr val="EB3B2D"/>
                </a:solidFill>
                <a:latin typeface="Roboto" panose="020B0604020202020204" charset="0"/>
              </a:rPr>
              <a:t>Anne </a:t>
            </a:r>
            <a:r>
              <a:rPr lang="en-US" sz="1800" b="1" dirty="0" smtClean="0">
                <a:solidFill>
                  <a:srgbClr val="EB3B2D"/>
                </a:solidFill>
                <a:latin typeface="Roboto" panose="020B0604020202020204" charset="0"/>
              </a:rPr>
              <a:t>Balmoria</a:t>
            </a:r>
          </a:p>
          <a:p>
            <a:pPr algn="ctr"/>
            <a:r>
              <a:rPr lang="es-CO" sz="1600" dirty="0" smtClean="0">
                <a:solidFill>
                  <a:schemeClr val="tx1"/>
                </a:solidFill>
                <a:latin typeface="Roboto" panose="020B0604020202020204" charset="0"/>
              </a:rPr>
              <a:t>Marketing </a:t>
            </a:r>
            <a:r>
              <a:rPr lang="es-CO" sz="1600" dirty="0">
                <a:solidFill>
                  <a:schemeClr val="tx1"/>
                </a:solidFill>
                <a:latin typeface="Roboto" panose="020B0604020202020204" charset="0"/>
              </a:rPr>
              <a:t>Director</a:t>
            </a:r>
            <a:endParaRPr lang="es-CO" sz="1600" dirty="0" smtClean="0">
              <a:solidFill>
                <a:schemeClr val="tx1"/>
              </a:solidFill>
              <a:latin typeface="Roboto" panose="020B0604020202020204" charset="0"/>
            </a:endParaRPr>
          </a:p>
        </p:txBody>
      </p:sp>
    </p:spTree>
    <p:extLst>
      <p:ext uri="{BB962C8B-B14F-4D97-AF65-F5344CB8AC3E}">
        <p14:creationId xmlns:p14="http://schemas.microsoft.com/office/powerpoint/2010/main" val="345326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8" name="Rectángulo 7"/>
          <p:cNvSpPr/>
          <p:nvPr/>
        </p:nvSpPr>
        <p:spPr>
          <a:xfrm>
            <a:off x="1773011" y="1452257"/>
            <a:ext cx="1943653"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a:solidFill>
                  <a:schemeClr val="bg1"/>
                </a:solidFill>
                <a:latin typeface="Roboto" panose="020B0604020202020204" charset="0"/>
                <a:ea typeface="Roboto" panose="020B0604020202020204" charset="0"/>
              </a:rPr>
              <a:t>Mico is a software engineer who has worked on creating various products including banking applications. He is capable of doing REST API, API integrations, web and mobile development using multiple programming languages.</a:t>
            </a:r>
          </a:p>
        </p:txBody>
      </p:sp>
      <p:sp>
        <p:nvSpPr>
          <p:cNvPr id="9" name="Rectángulo 8"/>
          <p:cNvSpPr/>
          <p:nvPr/>
        </p:nvSpPr>
        <p:spPr>
          <a:xfrm>
            <a:off x="12482" y="3617219"/>
            <a:ext cx="1689726" cy="861774"/>
          </a:xfrm>
          <a:prstGeom prst="rect">
            <a:avLst/>
          </a:prstGeom>
        </p:spPr>
        <p:txBody>
          <a:bodyPr wrap="square">
            <a:spAutoFit/>
          </a:bodyPr>
          <a:lstStyle/>
          <a:p>
            <a:pPr algn="ctr"/>
            <a:r>
              <a:rPr lang="es-CO" sz="1800" b="1" dirty="0">
                <a:solidFill>
                  <a:srgbClr val="EB3B2D"/>
                </a:solidFill>
                <a:latin typeface="Roboto" panose="020B0604020202020204" charset="0"/>
              </a:rPr>
              <a:t>Mico Chang</a:t>
            </a:r>
          </a:p>
          <a:p>
            <a:pPr algn="ctr"/>
            <a:r>
              <a:rPr lang="es-CO" sz="1600" dirty="0" smtClean="0">
                <a:latin typeface="Roboto" panose="020B0604020202020204" charset="0"/>
              </a:rPr>
              <a:t>Senior Software </a:t>
            </a:r>
            <a:r>
              <a:rPr lang="es-CO" sz="1600" dirty="0">
                <a:latin typeface="Roboto" panose="020B0604020202020204" charset="0"/>
              </a:rPr>
              <a:t>Engineer</a:t>
            </a:r>
          </a:p>
        </p:txBody>
      </p:sp>
      <p:sp>
        <p:nvSpPr>
          <p:cNvPr id="13" name="Rectángulo 12"/>
          <p:cNvSpPr/>
          <p:nvPr/>
        </p:nvSpPr>
        <p:spPr>
          <a:xfrm>
            <a:off x="3889964" y="3589281"/>
            <a:ext cx="2014542" cy="861774"/>
          </a:xfrm>
          <a:prstGeom prst="rect">
            <a:avLst/>
          </a:prstGeom>
        </p:spPr>
        <p:txBody>
          <a:bodyPr wrap="square">
            <a:spAutoFit/>
          </a:bodyPr>
          <a:lstStyle/>
          <a:p>
            <a:pPr algn="ctr"/>
            <a:r>
              <a:rPr lang="en-US" sz="1800" b="1" dirty="0">
                <a:solidFill>
                  <a:srgbClr val="EB3B2D"/>
                </a:solidFill>
                <a:latin typeface="Roboto" panose="020B0604020202020204" charset="0"/>
              </a:rPr>
              <a:t>Satwinder Sran</a:t>
            </a:r>
          </a:p>
          <a:p>
            <a:pPr algn="ctr"/>
            <a:r>
              <a:rPr lang="en-US" sz="1600" dirty="0" smtClean="0">
                <a:solidFill>
                  <a:schemeClr val="tx1"/>
                </a:solidFill>
                <a:latin typeface="Roboto" panose="020B0604020202020204" charset="0"/>
              </a:rPr>
              <a:t>Commercial Director</a:t>
            </a:r>
            <a:endParaRPr lang="en-US" sz="1600" dirty="0">
              <a:solidFill>
                <a:schemeClr val="tx1"/>
              </a:solidFill>
              <a:latin typeface="Roboto" panose="020B0604020202020204" charset="0"/>
            </a:endParaRPr>
          </a:p>
        </p:txBody>
      </p:sp>
      <p:sp>
        <p:nvSpPr>
          <p:cNvPr id="18" name="Rectángulo 17"/>
          <p:cNvSpPr/>
          <p:nvPr/>
        </p:nvSpPr>
        <p:spPr>
          <a:xfrm>
            <a:off x="10083165" y="1311337"/>
            <a:ext cx="1931292"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a:solidFill>
                  <a:schemeClr val="bg1"/>
                </a:solidFill>
                <a:latin typeface="Roboto" panose="020B0604020202020204" charset="0"/>
                <a:ea typeface="Roboto" panose="020B0604020202020204" charset="0"/>
              </a:rPr>
              <a:t>Angie Garcia has experience providing customer and end user service support and is capable of designing, analyzing, managing and optimizing production and logistics systems to support business. She possesses great versatility across multiple areas of operations to achieve objectives. </a:t>
            </a:r>
          </a:p>
        </p:txBody>
      </p:sp>
      <p:sp>
        <p:nvSpPr>
          <p:cNvPr id="21" name="Rectángulo 20"/>
          <p:cNvSpPr/>
          <p:nvPr/>
        </p:nvSpPr>
        <p:spPr>
          <a:xfrm>
            <a:off x="6052986" y="1452257"/>
            <a:ext cx="1943653" cy="2959017"/>
          </a:xfrm>
          <a:prstGeom prst="rect">
            <a:avLst/>
          </a:prstGeom>
          <a:solidFill>
            <a:srgbClr val="EB3B2D"/>
          </a:solidFill>
          <a:ln w="3175">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dirty="0">
                <a:solidFill>
                  <a:schemeClr val="bg1"/>
                </a:solidFill>
                <a:latin typeface="Roboto" panose="020B0604020202020204" charset="0"/>
                <a:ea typeface="Roboto" panose="020B0604020202020204" charset="0"/>
              </a:rPr>
              <a:t>Satwinder Sran is an experienced Commercial Manager  with a demonstrated history of working in the telecommunications industry. Skilled in Sales, Business Development Marketing Strategy, Management, and Business Strategy. A strong sales professional dedicated to providing customer focused value and strong relationship management. </a:t>
            </a:r>
          </a:p>
        </p:txBody>
      </p:sp>
      <p:sp>
        <p:nvSpPr>
          <p:cNvPr id="22" name="Rectángulo 21"/>
          <p:cNvSpPr/>
          <p:nvPr/>
        </p:nvSpPr>
        <p:spPr>
          <a:xfrm>
            <a:off x="8020768" y="3589281"/>
            <a:ext cx="2082353" cy="861774"/>
          </a:xfrm>
          <a:prstGeom prst="rect">
            <a:avLst/>
          </a:prstGeom>
        </p:spPr>
        <p:txBody>
          <a:bodyPr wrap="square">
            <a:spAutoFit/>
          </a:bodyPr>
          <a:lstStyle/>
          <a:p>
            <a:pPr algn="ctr"/>
            <a:r>
              <a:rPr lang="en-US" sz="1800" b="1" dirty="0" smtClean="0">
                <a:solidFill>
                  <a:srgbClr val="EB3B2D"/>
                </a:solidFill>
                <a:latin typeface="Roboto" panose="020B0604020202020204" charset="0"/>
              </a:rPr>
              <a:t>Angie Garcia</a:t>
            </a:r>
          </a:p>
          <a:p>
            <a:pPr algn="ctr"/>
            <a:r>
              <a:rPr lang="es-CO" sz="1600" dirty="0" smtClean="0">
                <a:solidFill>
                  <a:schemeClr val="tx1"/>
                </a:solidFill>
                <a:latin typeface="Roboto" panose="020B0604020202020204" charset="0"/>
              </a:rPr>
              <a:t>Director of Global </a:t>
            </a:r>
            <a:r>
              <a:rPr lang="en-US" sz="1600" dirty="0" smtClean="0">
                <a:solidFill>
                  <a:schemeClr val="tx1"/>
                </a:solidFill>
                <a:latin typeface="Roboto" panose="020B0604020202020204" charset="0"/>
              </a:rPr>
              <a:t>Operations</a:t>
            </a:r>
            <a:r>
              <a:rPr lang="es-CO" sz="1600" dirty="0" smtClean="0">
                <a:solidFill>
                  <a:schemeClr val="tx1"/>
                </a:solidFill>
                <a:latin typeface="Roboto" panose="020B0604020202020204" charset="0"/>
              </a:rPr>
              <a:t> </a:t>
            </a:r>
            <a:endParaRPr lang="es-CO" sz="1600" dirty="0">
              <a:solidFill>
                <a:schemeClr val="tx1"/>
              </a:solidFill>
              <a:latin typeface="Roboto" panose="020B0604020202020204" charset="0"/>
            </a:endParaRPr>
          </a:p>
        </p:txBody>
      </p:sp>
      <p:pic>
        <p:nvPicPr>
          <p:cNvPr id="24" name="Google Shape;51;p2"/>
          <p:cNvPicPr preferRelativeResize="0"/>
          <p:nvPr/>
        </p:nvPicPr>
        <p:blipFill rotWithShape="1">
          <a:blip r:embed="rId3">
            <a:alphaModFix/>
          </a:blip>
          <a:srcRect/>
          <a:stretch/>
        </p:blipFill>
        <p:spPr>
          <a:xfrm>
            <a:off x="-13855" y="5816059"/>
            <a:ext cx="12192000" cy="1035049"/>
          </a:xfrm>
          <a:prstGeom prst="rect">
            <a:avLst/>
          </a:prstGeom>
          <a:noFill/>
          <a:ln>
            <a:noFill/>
          </a:ln>
        </p:spPr>
      </p:pic>
      <p:pic>
        <p:nvPicPr>
          <p:cNvPr id="15" name="Imagen 14"/>
          <p:cNvPicPr>
            <a:picLocks noChangeAspect="1"/>
          </p:cNvPicPr>
          <p:nvPr/>
        </p:nvPicPr>
        <p:blipFill>
          <a:blip r:embed="rId4"/>
          <a:stretch>
            <a:fillRect/>
          </a:stretch>
        </p:blipFill>
        <p:spPr>
          <a:xfrm>
            <a:off x="0" y="1764519"/>
            <a:ext cx="1742400" cy="1742400"/>
          </a:xfrm>
          <a:prstGeom prst="rect">
            <a:avLst/>
          </a:prstGeom>
        </p:spPr>
      </p:pic>
      <p:pic>
        <p:nvPicPr>
          <p:cNvPr id="16" name="Picture 6" descr="https://storage.googleapis.com/venio-website-dev/satwinder_b584fd4de6/satwinder.png_satwinder_b584fd4de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3625" y="1764519"/>
            <a:ext cx="1742400" cy="1742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storage.googleapis.com/venio-website-dev/angie_5ad666d4de/angie.png_angie_5ad666d4d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0744" y="1764519"/>
            <a:ext cx="1742400" cy="174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7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pic>
        <p:nvPicPr>
          <p:cNvPr id="3" name="Imagen 2"/>
          <p:cNvPicPr>
            <a:picLocks noChangeAspect="1"/>
          </p:cNvPicPr>
          <p:nvPr/>
        </p:nvPicPr>
        <p:blipFill>
          <a:blip r:embed="rId4"/>
          <a:stretch>
            <a:fillRect/>
          </a:stretch>
        </p:blipFill>
        <p:spPr>
          <a:xfrm>
            <a:off x="1322936" y="232214"/>
            <a:ext cx="3281523" cy="3145361"/>
          </a:xfrm>
          <a:prstGeom prst="rect">
            <a:avLst/>
          </a:prstGeom>
        </p:spPr>
      </p:pic>
      <p:sp>
        <p:nvSpPr>
          <p:cNvPr id="4" name="CuadroTexto 3"/>
          <p:cNvSpPr txBox="1"/>
          <p:nvPr/>
        </p:nvSpPr>
        <p:spPr>
          <a:xfrm>
            <a:off x="1005525" y="5032466"/>
            <a:ext cx="3916344" cy="584775"/>
          </a:xfrm>
          <a:prstGeom prst="rect">
            <a:avLst/>
          </a:prstGeom>
          <a:noFill/>
        </p:spPr>
        <p:txBody>
          <a:bodyPr wrap="square" rtlCol="0">
            <a:spAutoFit/>
          </a:bodyPr>
          <a:lstStyle/>
          <a:p>
            <a:pPr algn="ctr"/>
            <a:r>
              <a:rPr lang="en-US" sz="3200" dirty="0" smtClean="0">
                <a:latin typeface="Bahnschrift" panose="020B0502040204020203" pitchFamily="34" charset="0"/>
              </a:rPr>
              <a:t>Get </a:t>
            </a:r>
            <a:r>
              <a:rPr lang="en-US" sz="3200" dirty="0" smtClean="0">
                <a:latin typeface="Bahnschrift" panose="020B0502040204020203" pitchFamily="34" charset="0"/>
              </a:rPr>
              <a:t>in touch </a:t>
            </a:r>
            <a:r>
              <a:rPr lang="en-US" sz="3200" dirty="0" smtClean="0">
                <a:latin typeface="Bahnschrift" panose="020B0502040204020203" pitchFamily="34" charset="0"/>
              </a:rPr>
              <a:t>with us!</a:t>
            </a:r>
            <a:endParaRPr lang="es-CO" sz="3200" dirty="0">
              <a:latin typeface="Bahnschrift" panose="020B0502040204020203" pitchFamily="34" charset="0"/>
            </a:endParaRPr>
          </a:p>
        </p:txBody>
      </p:sp>
      <p:sp>
        <p:nvSpPr>
          <p:cNvPr id="5" name="Rectángulo redondeado 4"/>
          <p:cNvSpPr/>
          <p:nvPr/>
        </p:nvSpPr>
        <p:spPr>
          <a:xfrm>
            <a:off x="6440557" y="408491"/>
            <a:ext cx="4850296" cy="4147931"/>
          </a:xfrm>
          <a:prstGeom prst="roundRect">
            <a:avLst/>
          </a:prstGeom>
          <a:solidFill>
            <a:srgbClr val="F1F2F2"/>
          </a:solidFill>
          <a:ln>
            <a:solidFill>
              <a:srgbClr val="F1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p:cNvPicPr>
            <a:picLocks noChangeAspect="1"/>
          </p:cNvPicPr>
          <p:nvPr/>
        </p:nvPicPr>
        <p:blipFill>
          <a:blip r:embed="rId5"/>
          <a:stretch>
            <a:fillRect/>
          </a:stretch>
        </p:blipFill>
        <p:spPr>
          <a:xfrm>
            <a:off x="6918206" y="812227"/>
            <a:ext cx="714475" cy="638264"/>
          </a:xfrm>
          <a:prstGeom prst="rect">
            <a:avLst/>
          </a:prstGeom>
        </p:spPr>
      </p:pic>
      <p:pic>
        <p:nvPicPr>
          <p:cNvPr id="8" name="Imagen 7"/>
          <p:cNvPicPr>
            <a:picLocks noChangeAspect="1"/>
          </p:cNvPicPr>
          <p:nvPr/>
        </p:nvPicPr>
        <p:blipFill>
          <a:blip r:embed="rId6"/>
          <a:stretch>
            <a:fillRect/>
          </a:stretch>
        </p:blipFill>
        <p:spPr>
          <a:xfrm>
            <a:off x="6951548" y="1978544"/>
            <a:ext cx="647790" cy="523948"/>
          </a:xfrm>
          <a:prstGeom prst="rect">
            <a:avLst/>
          </a:prstGeom>
        </p:spPr>
      </p:pic>
      <p:pic>
        <p:nvPicPr>
          <p:cNvPr id="9" name="Imagen 8"/>
          <p:cNvPicPr>
            <a:picLocks noChangeAspect="1"/>
          </p:cNvPicPr>
          <p:nvPr/>
        </p:nvPicPr>
        <p:blipFill>
          <a:blip r:embed="rId7"/>
          <a:stretch>
            <a:fillRect/>
          </a:stretch>
        </p:blipFill>
        <p:spPr>
          <a:xfrm>
            <a:off x="6894390" y="3120364"/>
            <a:ext cx="762106" cy="514422"/>
          </a:xfrm>
          <a:prstGeom prst="rect">
            <a:avLst/>
          </a:prstGeom>
        </p:spPr>
      </p:pic>
      <p:cxnSp>
        <p:nvCxnSpPr>
          <p:cNvPr id="13" name="Conector recto 12"/>
          <p:cNvCxnSpPr/>
          <p:nvPr/>
        </p:nvCxnSpPr>
        <p:spPr>
          <a:xfrm>
            <a:off x="6665844" y="1603211"/>
            <a:ext cx="4306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6664723" y="2802532"/>
            <a:ext cx="4306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6664723" y="3975350"/>
            <a:ext cx="4306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7656496" y="3120364"/>
            <a:ext cx="3216388" cy="400110"/>
          </a:xfrm>
          <a:prstGeom prst="rect">
            <a:avLst/>
          </a:prstGeom>
          <a:noFill/>
        </p:spPr>
        <p:txBody>
          <a:bodyPr wrap="square" rtlCol="0">
            <a:spAutoFit/>
          </a:bodyPr>
          <a:lstStyle/>
          <a:p>
            <a:pPr algn="ctr"/>
            <a:r>
              <a:rPr lang="es-CO" sz="2000" dirty="0" smtClean="0">
                <a:latin typeface="Bahnschrift" panose="020B0502040204020203" pitchFamily="34" charset="0"/>
              </a:rPr>
              <a:t>www.veniomobile.com</a:t>
            </a:r>
            <a:endParaRPr lang="es-CO" sz="2000" dirty="0">
              <a:latin typeface="Bahnschrift" panose="020B0502040204020203" pitchFamily="34" charset="0"/>
            </a:endParaRPr>
          </a:p>
        </p:txBody>
      </p:sp>
      <p:sp>
        <p:nvSpPr>
          <p:cNvPr id="18" name="CuadroTexto 17"/>
          <p:cNvSpPr txBox="1"/>
          <p:nvPr/>
        </p:nvSpPr>
        <p:spPr>
          <a:xfrm>
            <a:off x="7632681" y="2003237"/>
            <a:ext cx="3216388" cy="400110"/>
          </a:xfrm>
          <a:prstGeom prst="rect">
            <a:avLst/>
          </a:prstGeom>
          <a:noFill/>
        </p:spPr>
        <p:txBody>
          <a:bodyPr wrap="square" rtlCol="0">
            <a:spAutoFit/>
          </a:bodyPr>
          <a:lstStyle/>
          <a:p>
            <a:pPr algn="ctr"/>
            <a:r>
              <a:rPr lang="es-CO" sz="2000" dirty="0" smtClean="0">
                <a:latin typeface="Bahnschrift" panose="020B0502040204020203" pitchFamily="34" charset="0"/>
              </a:rPr>
              <a:t>support@venio.com </a:t>
            </a:r>
            <a:endParaRPr lang="es-CO" sz="2000" dirty="0">
              <a:latin typeface="Bahnschrift" panose="020B0502040204020203" pitchFamily="34" charset="0"/>
            </a:endParaRPr>
          </a:p>
        </p:txBody>
      </p:sp>
      <p:sp>
        <p:nvSpPr>
          <p:cNvPr id="19" name="CuadroTexto 18"/>
          <p:cNvSpPr txBox="1"/>
          <p:nvPr/>
        </p:nvSpPr>
        <p:spPr>
          <a:xfrm>
            <a:off x="7656496" y="903061"/>
            <a:ext cx="3216388" cy="400110"/>
          </a:xfrm>
          <a:prstGeom prst="rect">
            <a:avLst/>
          </a:prstGeom>
          <a:noFill/>
        </p:spPr>
        <p:txBody>
          <a:bodyPr wrap="square" rtlCol="0">
            <a:spAutoFit/>
          </a:bodyPr>
          <a:lstStyle/>
          <a:p>
            <a:pPr algn="ctr"/>
            <a:r>
              <a:rPr lang="es-CO" sz="2000" dirty="0" smtClean="0">
                <a:latin typeface="Bahnschrift" panose="020B0502040204020203" pitchFamily="34" charset="0"/>
              </a:rPr>
              <a:t>+1 404-663-5003</a:t>
            </a:r>
            <a:endParaRPr lang="es-CO" sz="2000" dirty="0">
              <a:latin typeface="Bahnschrift" panose="020B0502040204020203" pitchFamily="34" charset="0"/>
            </a:endParaRPr>
          </a:p>
        </p:txBody>
      </p:sp>
      <p:sp>
        <p:nvSpPr>
          <p:cNvPr id="17" name="Rectángulo 16"/>
          <p:cNvSpPr/>
          <p:nvPr/>
        </p:nvSpPr>
        <p:spPr>
          <a:xfrm>
            <a:off x="6440558" y="4807603"/>
            <a:ext cx="4850296" cy="1461939"/>
          </a:xfrm>
          <a:prstGeom prst="rect">
            <a:avLst/>
          </a:prstGeom>
        </p:spPr>
        <p:txBody>
          <a:bodyPr wrap="square">
            <a:spAutoFit/>
          </a:bodyPr>
          <a:lstStyle/>
          <a:p>
            <a:pPr algn="just"/>
            <a:endParaRPr lang="en-US" sz="500" dirty="0" smtClean="0">
              <a:solidFill>
                <a:schemeClr val="tx1"/>
              </a:solidFill>
              <a:latin typeface="Bahnschrift" panose="020B0502040204020203" pitchFamily="34" charset="0"/>
            </a:endParaRPr>
          </a:p>
          <a:p>
            <a:pPr algn="just"/>
            <a:r>
              <a:rPr lang="en-US" sz="700" b="1" dirty="0" smtClean="0">
                <a:solidFill>
                  <a:schemeClr val="tx1"/>
                </a:solidFill>
                <a:latin typeface="Bahnschrift" panose="020B0502040204020203" pitchFamily="34" charset="0"/>
              </a:rPr>
              <a:t>Confidential Information and Proprietary. </a:t>
            </a:r>
          </a:p>
          <a:p>
            <a:pPr algn="just"/>
            <a:r>
              <a:rPr lang="en-US" sz="700" dirty="0" smtClean="0">
                <a:solidFill>
                  <a:schemeClr val="tx1"/>
                </a:solidFill>
                <a:latin typeface="Bahnschrift" panose="020B0502040204020203" pitchFamily="34" charset="0"/>
              </a:rPr>
              <a:t/>
            </a:r>
            <a:br>
              <a:rPr lang="en-US" sz="700" dirty="0" smtClean="0">
                <a:solidFill>
                  <a:schemeClr val="tx1"/>
                </a:solidFill>
                <a:latin typeface="Bahnschrift" panose="020B0502040204020203" pitchFamily="34" charset="0"/>
              </a:rPr>
            </a:br>
            <a:r>
              <a:rPr lang="en-US" sz="700" dirty="0" smtClean="0">
                <a:solidFill>
                  <a:schemeClr val="tx1"/>
                </a:solidFill>
                <a:latin typeface="Bahnschrift" panose="020B0502040204020203" pitchFamily="34" charset="0"/>
              </a:rPr>
              <a:t>This </a:t>
            </a:r>
            <a:r>
              <a:rPr lang="en-US" sz="700" dirty="0">
                <a:solidFill>
                  <a:schemeClr val="tx1"/>
                </a:solidFill>
                <a:latin typeface="Bahnschrift" panose="020B0502040204020203" pitchFamily="34" charset="0"/>
              </a:rPr>
              <a:t>presentation is the property of </a:t>
            </a:r>
            <a:r>
              <a:rPr lang="en-US" sz="700" dirty="0" smtClean="0">
                <a:solidFill>
                  <a:schemeClr val="tx1"/>
                </a:solidFill>
                <a:latin typeface="Bahnschrift" panose="020B0502040204020203" pitchFamily="34" charset="0"/>
              </a:rPr>
              <a:t>Venio US Inc.</a:t>
            </a:r>
          </a:p>
          <a:p>
            <a:pPr algn="just"/>
            <a:endParaRPr lang="en-US" sz="700" dirty="0">
              <a:solidFill>
                <a:schemeClr val="tx1"/>
              </a:solidFill>
              <a:latin typeface="Bahnschrift" panose="020B0502040204020203" pitchFamily="34" charset="0"/>
            </a:endParaRPr>
          </a:p>
          <a:p>
            <a:pPr algn="just"/>
            <a:r>
              <a:rPr lang="en-US" sz="700" dirty="0">
                <a:solidFill>
                  <a:schemeClr val="tx1"/>
                </a:solidFill>
                <a:latin typeface="Bahnschrift" panose="020B0502040204020203" pitchFamily="34" charset="0"/>
              </a:rPr>
              <a:t>Venio US Inc</a:t>
            </a:r>
            <a:r>
              <a:rPr lang="en-US" sz="700" dirty="0" smtClean="0">
                <a:solidFill>
                  <a:schemeClr val="tx1"/>
                </a:solidFill>
                <a:latin typeface="Bahnschrift" panose="020B0502040204020203" pitchFamily="34" charset="0"/>
              </a:rPr>
              <a:t>. reserves </a:t>
            </a:r>
            <a:r>
              <a:rPr lang="en-US" sz="700" dirty="0">
                <a:solidFill>
                  <a:schemeClr val="tx1"/>
                </a:solidFill>
                <a:latin typeface="Bahnschrift" panose="020B0502040204020203" pitchFamily="34" charset="0"/>
              </a:rPr>
              <a:t>all rights in such submission. Accordingly, the receiving party agrees to protect the confidentiality of all information contained herein, except as may be required by any applicable law, governmental order, or applicable regulation, or by order or decree of any court of competent jurisdiction. </a:t>
            </a:r>
            <a:endParaRPr lang="en-US" sz="700" dirty="0" smtClean="0">
              <a:solidFill>
                <a:schemeClr val="tx1"/>
              </a:solidFill>
              <a:latin typeface="Bahnschrift" panose="020B0502040204020203" pitchFamily="34" charset="0"/>
            </a:endParaRPr>
          </a:p>
          <a:p>
            <a:pPr algn="just"/>
            <a:endParaRPr lang="en-US" sz="700" dirty="0">
              <a:solidFill>
                <a:schemeClr val="tx1"/>
              </a:solidFill>
              <a:latin typeface="Bahnschrift" panose="020B0502040204020203" pitchFamily="34" charset="0"/>
            </a:endParaRPr>
          </a:p>
          <a:p>
            <a:pPr algn="just"/>
            <a:r>
              <a:rPr lang="en-US" sz="700" dirty="0" smtClean="0">
                <a:solidFill>
                  <a:schemeClr val="tx1"/>
                </a:solidFill>
                <a:latin typeface="Bahnschrift" panose="020B0502040204020203" pitchFamily="34" charset="0"/>
              </a:rPr>
              <a:t>The </a:t>
            </a:r>
            <a:r>
              <a:rPr lang="en-US" sz="700" dirty="0">
                <a:solidFill>
                  <a:schemeClr val="tx1"/>
                </a:solidFill>
                <a:latin typeface="Bahnschrift" panose="020B0502040204020203" pitchFamily="34" charset="0"/>
              </a:rPr>
              <a:t>receiving party shall not, without the prior written consent of Venio US Inc</a:t>
            </a:r>
            <a:r>
              <a:rPr lang="en-US" sz="700" dirty="0" smtClean="0">
                <a:solidFill>
                  <a:schemeClr val="tx1"/>
                </a:solidFill>
                <a:latin typeface="Bahnschrift" panose="020B0502040204020203" pitchFamily="34" charset="0"/>
              </a:rPr>
              <a:t>., </a:t>
            </a:r>
            <a:r>
              <a:rPr lang="en-US" sz="700" dirty="0">
                <a:solidFill>
                  <a:schemeClr val="tx1"/>
                </a:solidFill>
                <a:latin typeface="Bahnschrift" panose="020B0502040204020203" pitchFamily="34" charset="0"/>
              </a:rPr>
              <a:t>publicly disclose, advertise, or in any way disclose to any unrelated third party, any information or matters disclosed herein, and each party shall do all things that are reasonably necessary to prevent such information not being known to any party other than the parties to this submission.</a:t>
            </a:r>
            <a:endParaRPr lang="es-CO" sz="700" dirty="0">
              <a:solidFill>
                <a:schemeClr val="tx1"/>
              </a:solidFill>
              <a:latin typeface="Bahnschrift" panose="020B0502040204020203" pitchFamily="34" charset="0"/>
            </a:endParaRPr>
          </a:p>
        </p:txBody>
      </p:sp>
      <p:sp>
        <p:nvSpPr>
          <p:cNvPr id="7" name="Rectángulo 6"/>
          <p:cNvSpPr/>
          <p:nvPr/>
        </p:nvSpPr>
        <p:spPr>
          <a:xfrm>
            <a:off x="931479" y="3388908"/>
            <a:ext cx="4197773" cy="1477328"/>
          </a:xfrm>
          <a:prstGeom prst="rect">
            <a:avLst/>
          </a:prstGeom>
        </p:spPr>
        <p:txBody>
          <a:bodyPr wrap="square">
            <a:spAutoFit/>
          </a:bodyPr>
          <a:lstStyle/>
          <a:p>
            <a:pPr algn="ctr"/>
            <a:r>
              <a:rPr lang="en-US" sz="3000" dirty="0" smtClean="0">
                <a:latin typeface="Bahnschrift" panose="020B0502040204020203" pitchFamily="34" charset="0"/>
              </a:rPr>
              <a:t>Interested in investing in a transformational opportunity?</a:t>
            </a:r>
            <a:endParaRPr lang="en-US" sz="3000" dirty="0">
              <a:latin typeface="Bahnschrift" panose="020B0502040204020203" pitchFamily="34" charset="0"/>
            </a:endParaRPr>
          </a:p>
        </p:txBody>
      </p:sp>
    </p:spTree>
    <p:extLst>
      <p:ext uri="{BB962C8B-B14F-4D97-AF65-F5344CB8AC3E}">
        <p14:creationId xmlns:p14="http://schemas.microsoft.com/office/powerpoint/2010/main" val="267694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13855" y="5816059"/>
            <a:ext cx="12192000" cy="1035049"/>
          </a:xfrm>
          <a:prstGeom prst="rect">
            <a:avLst/>
          </a:prstGeom>
          <a:noFill/>
          <a:ln>
            <a:noFill/>
          </a:ln>
        </p:spPr>
      </p:pic>
      <p:sp>
        <p:nvSpPr>
          <p:cNvPr id="8" name="Google Shape;55;p2"/>
          <p:cNvSpPr/>
          <p:nvPr/>
        </p:nvSpPr>
        <p:spPr>
          <a:xfrm>
            <a:off x="3723861" y="193501"/>
            <a:ext cx="4810540"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7" name="Rectángulo 6"/>
          <p:cNvSpPr/>
          <p:nvPr/>
        </p:nvSpPr>
        <p:spPr>
          <a:xfrm>
            <a:off x="323005" y="901387"/>
            <a:ext cx="3639395" cy="291309"/>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p:cNvSpPr/>
          <p:nvPr/>
        </p:nvSpPr>
        <p:spPr>
          <a:xfrm>
            <a:off x="1166192" y="2279373"/>
            <a:ext cx="503583" cy="185531"/>
          </a:xfrm>
          <a:prstGeom prst="rect">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p:cNvSpPr txBox="1"/>
          <p:nvPr/>
        </p:nvSpPr>
        <p:spPr>
          <a:xfrm>
            <a:off x="0" y="141165"/>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THE OPPORTUNITY</a:t>
            </a:r>
            <a:endParaRPr lang="en-US" sz="4000" b="1" dirty="0">
              <a:solidFill>
                <a:schemeClr val="bg1"/>
              </a:solidFill>
              <a:latin typeface="Bahnschrift" panose="020B0502040204020203" pitchFamily="34" charset="0"/>
              <a:ea typeface="Roboto" panose="020B0604020202020204" charset="0"/>
            </a:endParaRPr>
          </a:p>
        </p:txBody>
      </p:sp>
      <p:sp>
        <p:nvSpPr>
          <p:cNvPr id="12" name="Rectángulo 11"/>
          <p:cNvSpPr/>
          <p:nvPr/>
        </p:nvSpPr>
        <p:spPr>
          <a:xfrm>
            <a:off x="269997" y="862303"/>
            <a:ext cx="11471430" cy="5016758"/>
          </a:xfrm>
          <a:prstGeom prst="rect">
            <a:avLst/>
          </a:prstGeom>
        </p:spPr>
        <p:txBody>
          <a:bodyPr wrap="square">
            <a:spAutoFit/>
          </a:bodyPr>
          <a:lstStyle/>
          <a:p>
            <a:pPr algn="just"/>
            <a:r>
              <a:rPr lang="en-US" sz="1500" b="1" dirty="0">
                <a:solidFill>
                  <a:schemeClr val="bg1"/>
                </a:solidFill>
                <a:effectLst>
                  <a:outerShdw blurRad="38100" dist="38100" dir="2700000" algn="tl">
                    <a:srgbClr val="000000">
                      <a:alpha val="43137"/>
                    </a:srgbClr>
                  </a:outerShdw>
                </a:effectLst>
                <a:latin typeface="Bahnschrift" panose="020B0502040204020203" pitchFamily="34" charset="0"/>
                <a:ea typeface="Roboto" panose="020B0604020202020204" charset="0"/>
              </a:rPr>
              <a:t>Mobile Is the Center of Cross-Border Life</a:t>
            </a:r>
          </a:p>
          <a:p>
            <a:pPr algn="just"/>
            <a:endParaRPr lang="en-US" sz="1500" dirty="0">
              <a:solidFill>
                <a:schemeClr val="bg1"/>
              </a:solidFill>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Millions of people live mobile-first, cross-border lives.</a:t>
            </a:r>
          </a:p>
          <a:p>
            <a:pPr algn="just"/>
            <a:r>
              <a:rPr lang="en-US" sz="1450" dirty="0">
                <a:latin typeface="Bahnschrift" panose="020B0502040204020203" pitchFamily="34" charset="0"/>
                <a:ea typeface="Roboto" panose="020B0604020202020204" charset="0"/>
              </a:rPr>
              <a:t>They communicate daily, rely on their mobile phone as their primary </a:t>
            </a:r>
            <a:r>
              <a:rPr lang="en-US" sz="1450" dirty="0" smtClean="0">
                <a:latin typeface="Bahnschrift" panose="020B0502040204020203" pitchFamily="34" charset="0"/>
                <a:ea typeface="Roboto" panose="020B0604020202020204" charset="0"/>
              </a:rPr>
              <a:t>connection </a:t>
            </a:r>
            <a:r>
              <a:rPr lang="en-US" sz="1450" dirty="0">
                <a:latin typeface="Bahnschrift" panose="020B0502040204020203" pitchFamily="34" charset="0"/>
                <a:ea typeface="Roboto" panose="020B0604020202020204" charset="0"/>
              </a:rPr>
              <a:t>and regularly support family members in other countries.</a:t>
            </a:r>
          </a:p>
          <a:p>
            <a:pPr algn="just"/>
            <a:endParaRPr lang="en-US" sz="1450" dirty="0">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Annually </a:t>
            </a:r>
            <a:r>
              <a:rPr lang="en-US" sz="1450" dirty="0">
                <a:solidFill>
                  <a:schemeClr val="bg1"/>
                </a:solidFill>
                <a:latin typeface="Bahnschrift" panose="020B0502040204020203" pitchFamily="34" charset="0"/>
                <a:ea typeface="Roboto" panose="020B0604020202020204" charset="0"/>
              </a:rPr>
              <a:t>$150B </a:t>
            </a:r>
            <a:r>
              <a:rPr lang="en-US" sz="1450" dirty="0">
                <a:latin typeface="Bahnschrift" panose="020B0502040204020203" pitchFamily="34" charset="0"/>
                <a:ea typeface="Roboto" panose="020B0604020202020204" charset="0"/>
              </a:rPr>
              <a:t>flows from the U.S. driven by long-term diaspora communities supporting families across borders. $60B+ is sent to Mexico alone, with major corridors also connecting the U.S. to markets such as the Philippines and Venezuela. </a:t>
            </a:r>
          </a:p>
          <a:p>
            <a:pPr algn="just"/>
            <a:endParaRPr lang="en-US" sz="1450" dirty="0">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Yet today: </a:t>
            </a:r>
          </a:p>
          <a:p>
            <a:pPr algn="just"/>
            <a:endParaRPr lang="en-US" sz="1450" dirty="0">
              <a:latin typeface="Bahnschrift" panose="020B0502040204020203" pitchFamily="34" charset="0"/>
              <a:ea typeface="Roboto" panose="020B0604020202020204" charset="0"/>
            </a:endParaRPr>
          </a:p>
          <a:p>
            <a:pPr marL="285750" indent="-285750" algn="just">
              <a:buFont typeface="Arial" panose="020B0604020202020204" pitchFamily="34" charset="0"/>
              <a:buChar char="•"/>
            </a:pPr>
            <a:r>
              <a:rPr lang="en-US" sz="1450" dirty="0">
                <a:latin typeface="Bahnschrift" panose="020B0502040204020203" pitchFamily="34" charset="0"/>
                <a:ea typeface="Roboto" panose="020B0604020202020204" charset="0"/>
              </a:rPr>
              <a:t>Mobile plans are designed for local usage only </a:t>
            </a:r>
          </a:p>
          <a:p>
            <a:pPr marL="285750" indent="-285750" algn="just">
              <a:buFont typeface="Arial" panose="020B0604020202020204" pitchFamily="34" charset="0"/>
              <a:buChar char="•"/>
            </a:pPr>
            <a:r>
              <a:rPr lang="en-US" sz="1450" dirty="0">
                <a:latin typeface="Bahnschrift" panose="020B0502040204020203" pitchFamily="34" charset="0"/>
                <a:ea typeface="Roboto" panose="020B0604020202020204" charset="0"/>
              </a:rPr>
              <a:t>Communication apps operate outside the mobile experience </a:t>
            </a:r>
          </a:p>
          <a:p>
            <a:pPr marL="285750" indent="-285750" algn="just">
              <a:buFont typeface="Arial" panose="020B0604020202020204" pitchFamily="34" charset="0"/>
              <a:buChar char="•"/>
            </a:pPr>
            <a:r>
              <a:rPr lang="en-US" sz="1450" dirty="0">
                <a:latin typeface="Bahnschrift" panose="020B0502040204020203" pitchFamily="34" charset="0"/>
                <a:ea typeface="Roboto" panose="020B0604020202020204" charset="0"/>
              </a:rPr>
              <a:t>International transfers live in separate, standalone platforms</a:t>
            </a:r>
          </a:p>
          <a:p>
            <a:pPr marL="285750" indent="-285750" algn="just">
              <a:buFont typeface="Arial" panose="020B0604020202020204" pitchFamily="34" charset="0"/>
              <a:buChar char="•"/>
            </a:pPr>
            <a:endParaRPr lang="en-US" sz="1450" dirty="0">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This creates friction for users whose lives are inherently global.</a:t>
            </a:r>
          </a:p>
          <a:p>
            <a:pPr algn="just"/>
            <a:endParaRPr lang="en-US" sz="1450" dirty="0">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As Smartphone adoption continues to grow, the demand is no longer just for </a:t>
            </a:r>
            <a:r>
              <a:rPr lang="en-US" sz="1450" dirty="0" smtClean="0">
                <a:latin typeface="Bahnschrift" panose="020B0502040204020203" pitchFamily="34" charset="0"/>
                <a:ea typeface="Roboto" panose="020B0604020202020204" charset="0"/>
              </a:rPr>
              <a:t>connected </a:t>
            </a:r>
            <a:r>
              <a:rPr lang="en-US" sz="1450" dirty="0">
                <a:latin typeface="Bahnschrift" panose="020B0502040204020203" pitchFamily="34" charset="0"/>
                <a:ea typeface="Roboto" panose="020B0604020202020204" charset="0"/>
              </a:rPr>
              <a:t>services </a:t>
            </a:r>
            <a:endParaRPr lang="en-US" sz="1450" dirty="0" smtClean="0">
              <a:latin typeface="Bahnschrift" panose="020B0502040204020203" pitchFamily="34" charset="0"/>
              <a:ea typeface="Roboto" panose="020B0604020202020204" charset="0"/>
            </a:endParaRPr>
          </a:p>
          <a:p>
            <a:pPr algn="just"/>
            <a:r>
              <a:rPr lang="en-US" sz="1450" dirty="0" smtClean="0">
                <a:latin typeface="Bahnschrift" panose="020B0502040204020203" pitchFamily="34" charset="0"/>
                <a:ea typeface="Roboto" panose="020B0604020202020204" charset="0"/>
              </a:rPr>
              <a:t>— it </a:t>
            </a:r>
            <a:r>
              <a:rPr lang="en-US" sz="1450" dirty="0">
                <a:latin typeface="Bahnschrift" panose="020B0502040204020203" pitchFamily="34" charset="0"/>
                <a:ea typeface="Roboto" panose="020B0604020202020204" charset="0"/>
              </a:rPr>
              <a:t>is for a unified mobile experience built for cross-border families.</a:t>
            </a:r>
          </a:p>
          <a:p>
            <a:pPr algn="just"/>
            <a:endParaRPr lang="en-US" sz="1450" dirty="0">
              <a:latin typeface="Bahnschrift" panose="020B0502040204020203" pitchFamily="34" charset="0"/>
              <a:ea typeface="Roboto" panose="020B0604020202020204" charset="0"/>
            </a:endParaRPr>
          </a:p>
          <a:p>
            <a:pPr algn="just"/>
            <a:r>
              <a:rPr lang="en-US" sz="1450" dirty="0">
                <a:latin typeface="Bahnschrift" panose="020B0502040204020203" pitchFamily="34" charset="0"/>
                <a:ea typeface="Roboto" panose="020B0604020202020204" charset="0"/>
              </a:rPr>
              <a:t>With a  massive, recurring, under-served market the opportunity is to own the </a:t>
            </a:r>
            <a:r>
              <a:rPr lang="en-US" sz="1450" dirty="0" smtClean="0">
                <a:latin typeface="Bahnschrift" panose="020B0502040204020203" pitchFamily="34" charset="0"/>
                <a:ea typeface="Roboto" panose="020B0604020202020204" charset="0"/>
              </a:rPr>
              <a:t>unified, </a:t>
            </a:r>
            <a:r>
              <a:rPr lang="en-US" sz="1450" dirty="0">
                <a:latin typeface="Bahnschrift" panose="020B0502040204020203" pitchFamily="34" charset="0"/>
                <a:ea typeface="Roboto" panose="020B0604020202020204" charset="0"/>
              </a:rPr>
              <a:t>device-level relationship where communication, </a:t>
            </a:r>
            <a:r>
              <a:rPr lang="en-US" sz="1450" dirty="0" smtClean="0">
                <a:latin typeface="Bahnschrift" panose="020B0502040204020203" pitchFamily="34" charset="0"/>
                <a:ea typeface="Roboto" panose="020B0604020202020204" charset="0"/>
              </a:rPr>
              <a:t>connectivity </a:t>
            </a:r>
            <a:r>
              <a:rPr lang="en-US" sz="1450" dirty="0">
                <a:latin typeface="Bahnschrift" panose="020B0502040204020203" pitchFamily="34" charset="0"/>
                <a:ea typeface="Roboto" panose="020B0604020202020204" charset="0"/>
              </a:rPr>
              <a:t>and international </a:t>
            </a:r>
            <a:r>
              <a:rPr lang="en-US" sz="1450" dirty="0" smtClean="0">
                <a:latin typeface="Bahnschrift" panose="020B0502040204020203" pitchFamily="34" charset="0"/>
                <a:ea typeface="Roboto" panose="020B0604020202020204" charset="0"/>
              </a:rPr>
              <a:t>value converge</a:t>
            </a:r>
            <a:r>
              <a:rPr lang="en-US" sz="1450" dirty="0">
                <a:latin typeface="Bahnschrift" panose="020B0502040204020203" pitchFamily="34" charset="0"/>
                <a:ea typeface="Roboto" panose="020B0604020202020204" charset="0"/>
              </a:rPr>
              <a:t>.</a:t>
            </a: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5617" y="2941983"/>
            <a:ext cx="3366052" cy="2244034"/>
          </a:xfrm>
          <a:prstGeom prst="round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16602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13855" y="5816059"/>
            <a:ext cx="12192000" cy="1035049"/>
          </a:xfrm>
          <a:prstGeom prst="rect">
            <a:avLst/>
          </a:prstGeom>
          <a:noFill/>
          <a:ln>
            <a:noFill/>
          </a:ln>
        </p:spPr>
      </p:pic>
      <p:sp>
        <p:nvSpPr>
          <p:cNvPr id="8" name="Google Shape;55;p2"/>
          <p:cNvSpPr/>
          <p:nvPr/>
        </p:nvSpPr>
        <p:spPr>
          <a:xfrm>
            <a:off x="3405808" y="193501"/>
            <a:ext cx="5314121"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9" name="CuadroTexto 8"/>
          <p:cNvSpPr txBox="1"/>
          <p:nvPr/>
        </p:nvSpPr>
        <p:spPr>
          <a:xfrm>
            <a:off x="0" y="125413"/>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THE HIDDEN INSIGHT</a:t>
            </a:r>
            <a:endParaRPr lang="en-US" sz="4000" b="1" dirty="0">
              <a:solidFill>
                <a:schemeClr val="bg1"/>
              </a:solidFill>
              <a:latin typeface="Bahnschrift" panose="020B0502040204020203" pitchFamily="34" charset="0"/>
              <a:ea typeface="Roboto" panose="020B0604020202020204" charset="0"/>
            </a:endParaRPr>
          </a:p>
        </p:txBody>
      </p:sp>
      <p:sp>
        <p:nvSpPr>
          <p:cNvPr id="3" name="Rectángulo 2"/>
          <p:cNvSpPr/>
          <p:nvPr/>
        </p:nvSpPr>
        <p:spPr>
          <a:xfrm>
            <a:off x="322538" y="983967"/>
            <a:ext cx="11233358" cy="4862870"/>
          </a:xfrm>
          <a:prstGeom prst="rect">
            <a:avLst/>
          </a:prstGeom>
        </p:spPr>
        <p:txBody>
          <a:bodyPr wrap="square">
            <a:spAutoFit/>
          </a:bodyPr>
          <a:lstStyle/>
          <a:p>
            <a:pPr algn="just"/>
            <a:r>
              <a:rPr lang="en-US" sz="1600" b="1" dirty="0">
                <a:latin typeface="Bahnschrift" panose="020B0502040204020203" pitchFamily="34" charset="0"/>
                <a:ea typeface="Roboto" panose="020B0604020202020204" charset="0"/>
              </a:rPr>
              <a:t>Mobile Is the Constant in Cross-Border </a:t>
            </a:r>
            <a:r>
              <a:rPr lang="en-US" sz="1600" b="1" dirty="0" smtClean="0">
                <a:latin typeface="Bahnschrift" panose="020B0502040204020203" pitchFamily="34" charset="0"/>
                <a:ea typeface="Roboto" panose="020B0604020202020204" charset="0"/>
              </a:rPr>
              <a:t>Life</a:t>
            </a:r>
          </a:p>
          <a:p>
            <a:pPr algn="just"/>
            <a:endParaRPr lang="en-US" sz="1600" b="1" dirty="0">
              <a:latin typeface="Bahnschrift" panose="020B0502040204020203" pitchFamily="34" charset="0"/>
              <a:ea typeface="Roboto" panose="020B0604020202020204" charset="0"/>
            </a:endParaRPr>
          </a:p>
          <a:p>
            <a:pPr algn="just"/>
            <a:r>
              <a:rPr lang="en-US" sz="1600" dirty="0">
                <a:latin typeface="Bahnschrift" panose="020B0502040204020203" pitchFamily="34" charset="0"/>
                <a:ea typeface="Roboto" panose="020B0604020202020204" charset="0"/>
              </a:rPr>
              <a:t>For global </a:t>
            </a:r>
            <a:r>
              <a:rPr lang="en-US" sz="1600" dirty="0" smtClean="0">
                <a:latin typeface="Bahnschrift" panose="020B0502040204020203" pitchFamily="34" charset="0"/>
                <a:ea typeface="Roboto" panose="020B0604020202020204" charset="0"/>
              </a:rPr>
              <a:t>families </a:t>
            </a:r>
            <a:r>
              <a:rPr lang="en-US" sz="1600" dirty="0">
                <a:latin typeface="Bahnschrift" panose="020B0502040204020203" pitchFamily="34" charset="0"/>
                <a:ea typeface="Roboto" panose="020B0604020202020204" charset="0"/>
              </a:rPr>
              <a:t>cross-border interaction is </a:t>
            </a:r>
            <a:r>
              <a:rPr lang="en-US" sz="1600" dirty="0" smtClean="0">
                <a:latin typeface="Bahnschrift" panose="020B0502040204020203" pitchFamily="34" charset="0"/>
                <a:ea typeface="Roboto" panose="020B0604020202020204" charset="0"/>
              </a:rPr>
              <a:t>daily </a:t>
            </a:r>
            <a:r>
              <a:rPr lang="en-US" sz="1600" dirty="0">
                <a:latin typeface="Bahnschrift" panose="020B0502040204020203" pitchFamily="34" charset="0"/>
                <a:ea typeface="Roboto" panose="020B0604020202020204" charset="0"/>
              </a:rPr>
              <a:t>not occasional.</a:t>
            </a:r>
            <a:endParaRPr lang="en-US" sz="1600" dirty="0" smtClean="0">
              <a:latin typeface="Bahnschrift" panose="020B0502040204020203" pitchFamily="34" charset="0"/>
              <a:ea typeface="Roboto" panose="020B0604020202020204" charset="0"/>
            </a:endParaRPr>
          </a:p>
          <a:p>
            <a:pPr algn="just"/>
            <a:endParaRPr lang="en-US" sz="1600" dirty="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a:latin typeface="Bahnschrift" panose="020B0502040204020203" pitchFamily="34" charset="0"/>
              <a:ea typeface="Roboto" panose="020B0604020202020204" charset="0"/>
            </a:endParaRPr>
          </a:p>
          <a:p>
            <a:pPr algn="just"/>
            <a:r>
              <a:rPr lang="en-US" sz="1600" b="1" dirty="0" smtClean="0">
                <a:latin typeface="Bahnschrift" panose="020B0502040204020203" pitchFamily="34" charset="0"/>
                <a:ea typeface="Roboto" panose="020B0604020202020204" charset="0"/>
              </a:rPr>
              <a:t>The </a:t>
            </a:r>
            <a:r>
              <a:rPr lang="en-US" sz="1600" b="1" dirty="0">
                <a:latin typeface="Bahnschrift" panose="020B0502040204020203" pitchFamily="34" charset="0"/>
                <a:ea typeface="Roboto" panose="020B0604020202020204" charset="0"/>
              </a:rPr>
              <a:t>phone is already the hub of cross-border life </a:t>
            </a:r>
            <a:r>
              <a:rPr lang="en-US" sz="1600" dirty="0" smtClean="0">
                <a:latin typeface="Bahnschrift" panose="020B0502040204020203" pitchFamily="34" charset="0"/>
                <a:ea typeface="Roboto" panose="020B0604020202020204" charset="0"/>
              </a:rPr>
              <a:t>— but </a:t>
            </a:r>
            <a:r>
              <a:rPr lang="en-US" sz="1600" dirty="0">
                <a:latin typeface="Bahnschrift" panose="020B0502040204020203" pitchFamily="34" charset="0"/>
                <a:ea typeface="Roboto" panose="020B0604020202020204" charset="0"/>
              </a:rPr>
              <a:t>the experience around it is fragmented</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The </a:t>
            </a:r>
            <a:r>
              <a:rPr lang="en-US" sz="1600" dirty="0">
                <a:latin typeface="Bahnschrift" panose="020B0502040204020203" pitchFamily="34" charset="0"/>
                <a:ea typeface="Roboto" panose="020B0604020202020204" charset="0"/>
              </a:rPr>
              <a:t>real insight is simple</a:t>
            </a:r>
            <a:r>
              <a:rPr lang="en-US" sz="1600" dirty="0" smtClean="0">
                <a:latin typeface="Bahnschrift" panose="020B0502040204020203" pitchFamily="34" charset="0"/>
                <a:ea typeface="Roboto" panose="020B0604020202020204" charset="0"/>
              </a:rPr>
              <a:t>:</a:t>
            </a:r>
          </a:p>
          <a:p>
            <a:pPr algn="ctr"/>
            <a:r>
              <a:rPr lang="en-US" sz="1900" b="1" dirty="0" smtClean="0">
                <a:latin typeface="Bahnschrift" panose="020B0502040204020203" pitchFamily="34" charset="0"/>
                <a:ea typeface="Roboto" panose="020B0604020202020204" charset="0"/>
              </a:rPr>
              <a:t>If </a:t>
            </a:r>
            <a:r>
              <a:rPr lang="en-US" sz="1900" b="1" dirty="0">
                <a:latin typeface="Bahnschrift" panose="020B0502040204020203" pitchFamily="34" charset="0"/>
                <a:ea typeface="Roboto" panose="020B0604020202020204" charset="0"/>
              </a:rPr>
              <a:t>communication lives on the phone</a:t>
            </a:r>
            <a:r>
              <a:rPr lang="en-US" sz="1900" b="1" dirty="0" smtClean="0">
                <a:latin typeface="Bahnschrift" panose="020B0502040204020203" pitchFamily="34" charset="0"/>
                <a:ea typeface="Roboto" panose="020B0604020202020204" charset="0"/>
              </a:rPr>
              <a:t>, </a:t>
            </a:r>
          </a:p>
          <a:p>
            <a:pPr algn="ctr"/>
            <a:r>
              <a:rPr lang="en-US" sz="1900" b="1" dirty="0">
                <a:latin typeface="Bahnschrift" panose="020B0502040204020203" pitchFamily="34" charset="0"/>
                <a:ea typeface="Roboto" panose="020B0604020202020204" charset="0"/>
              </a:rPr>
              <a:t>V</a:t>
            </a:r>
            <a:r>
              <a:rPr lang="en-US" sz="1900" b="1" dirty="0" smtClean="0">
                <a:latin typeface="Bahnschrift" panose="020B0502040204020203" pitchFamily="34" charset="0"/>
                <a:ea typeface="Roboto" panose="020B0604020202020204" charset="0"/>
              </a:rPr>
              <a:t>alue </a:t>
            </a:r>
            <a:r>
              <a:rPr lang="en-US" sz="1900" b="1" dirty="0">
                <a:latin typeface="Bahnschrift" panose="020B0502040204020203" pitchFamily="34" charset="0"/>
                <a:ea typeface="Roboto" panose="020B0604020202020204" charset="0"/>
              </a:rPr>
              <a:t>should move there too</a:t>
            </a:r>
            <a:r>
              <a:rPr lang="en-US" sz="1900" b="1" dirty="0" smtClean="0">
                <a:latin typeface="Bahnschrift" panose="020B0502040204020203" pitchFamily="34" charset="0"/>
                <a:ea typeface="Roboto" panose="020B0604020202020204" charset="0"/>
              </a:rPr>
              <a:t>.</a:t>
            </a:r>
          </a:p>
          <a:p>
            <a:pPr algn="just"/>
            <a:endParaRPr lang="en-US" sz="1600" dirty="0" smtClean="0">
              <a:latin typeface="Bahnschrift" panose="020B0502040204020203" pitchFamily="34" charset="0"/>
              <a:ea typeface="Roboto" panose="020B0604020202020204" charset="0"/>
            </a:endParaRP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Venio </a:t>
            </a:r>
            <a:r>
              <a:rPr lang="en-US" sz="1600" dirty="0" smtClean="0">
                <a:latin typeface="Bahnschrift" panose="020B0502040204020203" pitchFamily="34" charset="0"/>
                <a:ea typeface="Roboto" panose="020B0604020202020204" charset="0"/>
              </a:rPr>
              <a:t>delivers value and lifestyle impact with </a:t>
            </a:r>
            <a:r>
              <a:rPr lang="en-US" sz="1600" dirty="0">
                <a:latin typeface="Bahnschrift" panose="020B0502040204020203" pitchFamily="34" charset="0"/>
                <a:ea typeface="Roboto" panose="020B0604020202020204" charset="0"/>
              </a:rPr>
              <a:t>how people already communicate and stay connected.</a:t>
            </a:r>
          </a:p>
        </p:txBody>
      </p:sp>
      <p:graphicFrame>
        <p:nvGraphicFramePr>
          <p:cNvPr id="2" name="Diagrama 1"/>
          <p:cNvGraphicFramePr/>
          <p:nvPr>
            <p:extLst>
              <p:ext uri="{D42A27DB-BD31-4B8C-83A1-F6EECF244321}">
                <p14:modId xmlns:p14="http://schemas.microsoft.com/office/powerpoint/2010/main" val="1362959355"/>
              </p:ext>
            </p:extLst>
          </p:nvPr>
        </p:nvGraphicFramePr>
        <p:xfrm>
          <a:off x="205771" y="1999461"/>
          <a:ext cx="4688615" cy="13252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ángulo 3"/>
          <p:cNvSpPr/>
          <p:nvPr/>
        </p:nvSpPr>
        <p:spPr>
          <a:xfrm>
            <a:off x="5128780" y="2185016"/>
            <a:ext cx="1913111" cy="954107"/>
          </a:xfrm>
          <a:prstGeom prst="rect">
            <a:avLst/>
          </a:prstGeom>
        </p:spPr>
        <p:txBody>
          <a:bodyPr wrap="square">
            <a:spAutoFit/>
          </a:bodyPr>
          <a:lstStyle/>
          <a:p>
            <a:pPr algn="ctr"/>
            <a:r>
              <a:rPr lang="en-US" dirty="0">
                <a:latin typeface="Bahnschrift" panose="020B0502040204020203" pitchFamily="34" charset="0"/>
              </a:rPr>
              <a:t>Yet the services they depend on are designed for </a:t>
            </a:r>
            <a:r>
              <a:rPr lang="en-US" b="1" dirty="0">
                <a:latin typeface="Bahnschrift" panose="020B0502040204020203" pitchFamily="34" charset="0"/>
              </a:rPr>
              <a:t>isolated moments</a:t>
            </a:r>
            <a:r>
              <a:rPr lang="en-US" dirty="0">
                <a:latin typeface="Bahnschrift" panose="020B0502040204020203" pitchFamily="34" charset="0"/>
              </a:rPr>
              <a:t>:</a:t>
            </a:r>
            <a:endParaRPr lang="es-CO" dirty="0">
              <a:latin typeface="Bahnschrift" panose="020B0502040204020203" pitchFamily="34" charset="0"/>
            </a:endParaRPr>
          </a:p>
        </p:txBody>
      </p:sp>
      <p:graphicFrame>
        <p:nvGraphicFramePr>
          <p:cNvPr id="10" name="Diagrama 9"/>
          <p:cNvGraphicFramePr/>
          <p:nvPr>
            <p:extLst>
              <p:ext uri="{D42A27DB-BD31-4B8C-83A1-F6EECF244321}">
                <p14:modId xmlns:p14="http://schemas.microsoft.com/office/powerpoint/2010/main" val="1039195958"/>
              </p:ext>
            </p:extLst>
          </p:nvPr>
        </p:nvGraphicFramePr>
        <p:xfrm>
          <a:off x="7325962" y="1967962"/>
          <a:ext cx="4688615" cy="13252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7797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13855" y="5816059"/>
            <a:ext cx="12192000" cy="1035049"/>
          </a:xfrm>
          <a:prstGeom prst="rect">
            <a:avLst/>
          </a:prstGeom>
          <a:noFill/>
          <a:ln>
            <a:noFill/>
          </a:ln>
        </p:spPr>
      </p:pic>
      <p:sp>
        <p:nvSpPr>
          <p:cNvPr id="8" name="Google Shape;55;p2"/>
          <p:cNvSpPr/>
          <p:nvPr/>
        </p:nvSpPr>
        <p:spPr>
          <a:xfrm>
            <a:off x="4240696" y="193501"/>
            <a:ext cx="3856382"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9" name="CuadroTexto 8"/>
          <p:cNvSpPr txBox="1"/>
          <p:nvPr/>
        </p:nvSpPr>
        <p:spPr>
          <a:xfrm>
            <a:off x="0" y="125413"/>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THE PROBLEM</a:t>
            </a:r>
            <a:endParaRPr lang="en-US" sz="4000" b="1" dirty="0">
              <a:solidFill>
                <a:schemeClr val="bg1"/>
              </a:solidFill>
              <a:latin typeface="Bahnschrift" panose="020B0502040204020203" pitchFamily="34" charset="0"/>
              <a:ea typeface="Roboto" panose="020B0604020202020204" charset="0"/>
            </a:endParaRPr>
          </a:p>
        </p:txBody>
      </p:sp>
      <p:sp>
        <p:nvSpPr>
          <p:cNvPr id="7" name="Rectángulo 6"/>
          <p:cNvSpPr/>
          <p:nvPr/>
        </p:nvSpPr>
        <p:spPr>
          <a:xfrm>
            <a:off x="282781" y="1001067"/>
            <a:ext cx="11206854" cy="2308324"/>
          </a:xfrm>
          <a:prstGeom prst="rect">
            <a:avLst/>
          </a:prstGeom>
        </p:spPr>
        <p:txBody>
          <a:bodyPr wrap="square">
            <a:spAutoFit/>
          </a:bodyPr>
          <a:lstStyle/>
          <a:p>
            <a:pPr algn="just"/>
            <a:r>
              <a:rPr lang="en-US" sz="1600" dirty="0">
                <a:latin typeface="Bahnschrift" panose="020B0502040204020203" pitchFamily="34" charset="0"/>
                <a:ea typeface="Roboto" panose="020B0604020202020204" charset="0"/>
              </a:rPr>
              <a:t>Cross-border families rely on their mobile phone every day</a:t>
            </a:r>
            <a:r>
              <a:rPr lang="en-US" sz="1600" dirty="0" smtClean="0">
                <a:latin typeface="Bahnschrift" panose="020B0502040204020203" pitchFamily="34" charset="0"/>
                <a:ea typeface="Roboto" panose="020B0604020202020204" charset="0"/>
              </a:rPr>
              <a:t>.  Yet </a:t>
            </a:r>
            <a:r>
              <a:rPr lang="en-US" sz="1600" dirty="0">
                <a:latin typeface="Bahnschrift" panose="020B0502040204020203" pitchFamily="34" charset="0"/>
                <a:ea typeface="Roboto" panose="020B0604020202020204" charset="0"/>
              </a:rPr>
              <a:t>mobile service, </a:t>
            </a:r>
            <a:r>
              <a:rPr lang="en-US" sz="1600" dirty="0" smtClean="0">
                <a:latin typeface="Bahnschrift" panose="020B0502040204020203" pitchFamily="34" charset="0"/>
                <a:ea typeface="Roboto" panose="020B0604020202020204" charset="0"/>
              </a:rPr>
              <a:t>communication </a:t>
            </a:r>
            <a:r>
              <a:rPr lang="en-US" sz="1600" dirty="0">
                <a:latin typeface="Bahnschrift" panose="020B0502040204020203" pitchFamily="34" charset="0"/>
                <a:ea typeface="Roboto" panose="020B0604020202020204" charset="0"/>
              </a:rPr>
              <a:t>and international transfers live in separate platforms</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Users </a:t>
            </a:r>
            <a:r>
              <a:rPr lang="en-US" sz="1600" dirty="0">
                <a:latin typeface="Bahnschrift" panose="020B0502040204020203" pitchFamily="34" charset="0"/>
                <a:ea typeface="Roboto" panose="020B0604020202020204" charset="0"/>
              </a:rPr>
              <a:t>are forced to switch apps, restart </a:t>
            </a:r>
            <a:r>
              <a:rPr lang="en-US" sz="1600" dirty="0" smtClean="0">
                <a:latin typeface="Bahnschrift" panose="020B0502040204020203" pitchFamily="34" charset="0"/>
                <a:ea typeface="Roboto" panose="020B0604020202020204" charset="0"/>
              </a:rPr>
              <a:t>processes </a:t>
            </a:r>
            <a:r>
              <a:rPr lang="en-US" sz="1600" dirty="0">
                <a:latin typeface="Bahnschrift" panose="020B0502040204020203" pitchFamily="34" charset="0"/>
                <a:ea typeface="Roboto" panose="020B0604020202020204" charset="0"/>
              </a:rPr>
              <a:t>and rebuild trust each time</a:t>
            </a:r>
            <a:r>
              <a:rPr lang="en-US" sz="1600" dirty="0" smtClean="0">
                <a:latin typeface="Bahnschrift" panose="020B0502040204020203" pitchFamily="34" charset="0"/>
                <a:ea typeface="Roboto" panose="020B0604020202020204" charset="0"/>
              </a:rPr>
              <a:t>. This </a:t>
            </a:r>
            <a:r>
              <a:rPr lang="en-US" sz="1600" dirty="0">
                <a:latin typeface="Bahnschrift" panose="020B0502040204020203" pitchFamily="34" charset="0"/>
                <a:ea typeface="Roboto" panose="020B0604020202020204" charset="0"/>
              </a:rPr>
              <a:t>fragmentation creates friction, inefficiency, and broken experiences</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Engagement </a:t>
            </a:r>
            <a:r>
              <a:rPr lang="en-US" sz="1600" dirty="0">
                <a:latin typeface="Bahnschrift" panose="020B0502040204020203" pitchFamily="34" charset="0"/>
                <a:ea typeface="Roboto" panose="020B0604020202020204" charset="0"/>
              </a:rPr>
              <a:t>stays low and value flows are </a:t>
            </a:r>
            <a:r>
              <a:rPr lang="en-US" sz="1600" dirty="0" smtClean="0">
                <a:latin typeface="Bahnschrift" panose="020B0502040204020203" pitchFamily="34" charset="0"/>
                <a:ea typeface="Roboto" panose="020B0604020202020204" charset="0"/>
              </a:rPr>
              <a:t>interrupted</a:t>
            </a:r>
          </a:p>
          <a:p>
            <a:pPr algn="just"/>
            <a:endParaRPr lang="en-US" sz="1600" dirty="0" smtClean="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Cross-border </a:t>
            </a:r>
            <a:r>
              <a:rPr lang="en-US" sz="1600" dirty="0">
                <a:latin typeface="Bahnschrift" panose="020B0502040204020203" pitchFamily="34" charset="0"/>
                <a:ea typeface="Roboto" panose="020B0604020202020204" charset="0"/>
              </a:rPr>
              <a:t>life demands a unified, mobile-first solution.</a:t>
            </a:r>
          </a:p>
        </p:txBody>
      </p:sp>
      <p:sp>
        <p:nvSpPr>
          <p:cNvPr id="4" name="CuadroTexto 3"/>
          <p:cNvSpPr txBox="1"/>
          <p:nvPr/>
        </p:nvSpPr>
        <p:spPr>
          <a:xfrm>
            <a:off x="626807" y="3286959"/>
            <a:ext cx="4598505" cy="2554545"/>
          </a:xfrm>
          <a:prstGeom prst="rect">
            <a:avLst/>
          </a:prstGeom>
          <a:noFill/>
        </p:spPr>
        <p:txBody>
          <a:bodyPr wrap="square" rtlCol="0">
            <a:spAutoFit/>
          </a:bodyPr>
          <a:lstStyle/>
          <a:p>
            <a:pPr algn="ctr"/>
            <a:r>
              <a:rPr lang="en-US" sz="1600" dirty="0">
                <a:latin typeface="Bahnschrift" panose="020B0502040204020203" pitchFamily="34" charset="0"/>
              </a:rPr>
              <a:t>The issue is not communication</a:t>
            </a:r>
            <a:r>
              <a:rPr lang="en-US" sz="1600" dirty="0" smtClean="0">
                <a:latin typeface="Bahnschrift" panose="020B0502040204020203" pitchFamily="34" charset="0"/>
              </a:rPr>
              <a:t>.</a:t>
            </a:r>
          </a:p>
          <a:p>
            <a:pPr algn="ctr"/>
            <a:endParaRPr lang="en-US" sz="1600" dirty="0" smtClean="0">
              <a:latin typeface="Bahnschrift" panose="020B0502040204020203" pitchFamily="34" charset="0"/>
            </a:endParaRPr>
          </a:p>
          <a:p>
            <a:pPr algn="ctr"/>
            <a:r>
              <a:rPr lang="en-US" sz="1600" dirty="0" smtClean="0">
                <a:latin typeface="Bahnschrift" panose="020B0502040204020203" pitchFamily="34" charset="0"/>
              </a:rPr>
              <a:t>The </a:t>
            </a:r>
            <a:r>
              <a:rPr lang="en-US" sz="1600" dirty="0">
                <a:latin typeface="Bahnschrift" panose="020B0502040204020203" pitchFamily="34" charset="0"/>
              </a:rPr>
              <a:t>issue is that no system is built to capture and serve the full cross-border relationship</a:t>
            </a:r>
            <a:r>
              <a:rPr lang="en-US" sz="1600" dirty="0" smtClean="0">
                <a:latin typeface="Bahnschrift" panose="020B0502040204020203" pitchFamily="34" charset="0"/>
              </a:rPr>
              <a:t>.</a:t>
            </a:r>
          </a:p>
          <a:p>
            <a:pPr algn="ctr"/>
            <a:endParaRPr lang="en-US" sz="1600" dirty="0" smtClean="0">
              <a:latin typeface="Bahnschrift" panose="020B0502040204020203" pitchFamily="34" charset="0"/>
            </a:endParaRPr>
          </a:p>
          <a:p>
            <a:pPr algn="ctr"/>
            <a:r>
              <a:rPr lang="en-US" sz="1600" dirty="0" smtClean="0">
                <a:latin typeface="Bahnschrift" panose="020B0502040204020203" pitchFamily="34" charset="0"/>
              </a:rPr>
              <a:t>What </a:t>
            </a:r>
            <a:r>
              <a:rPr lang="en-US" sz="1600" dirty="0">
                <a:latin typeface="Bahnschrift" panose="020B0502040204020203" pitchFamily="34" charset="0"/>
              </a:rPr>
              <a:t>exists today are tools</a:t>
            </a:r>
            <a:r>
              <a:rPr lang="en-US" sz="1600" dirty="0" smtClean="0">
                <a:latin typeface="Bahnschrift" panose="020B0502040204020203" pitchFamily="34" charset="0"/>
              </a:rPr>
              <a:t>.</a:t>
            </a:r>
          </a:p>
          <a:p>
            <a:pPr algn="ctr"/>
            <a:endParaRPr lang="en-US" sz="1600" dirty="0" smtClean="0">
              <a:latin typeface="Bahnschrift" panose="020B0502040204020203" pitchFamily="34" charset="0"/>
            </a:endParaRPr>
          </a:p>
          <a:p>
            <a:pPr algn="ctr"/>
            <a:r>
              <a:rPr lang="en-US" sz="1600" dirty="0" smtClean="0">
                <a:latin typeface="Bahnschrift" panose="020B0502040204020203" pitchFamily="34" charset="0"/>
              </a:rPr>
              <a:t>What </a:t>
            </a:r>
            <a:r>
              <a:rPr lang="en-US" sz="1600" dirty="0">
                <a:latin typeface="Bahnschrift" panose="020B0502040204020203" pitchFamily="34" charset="0"/>
              </a:rPr>
              <a:t>is missing is a </a:t>
            </a:r>
            <a:r>
              <a:rPr lang="en-US" sz="1600" b="1" dirty="0">
                <a:latin typeface="Bahnschrift" panose="020B0502040204020203" pitchFamily="34" charset="0"/>
              </a:rPr>
              <a:t>connected network layer</a:t>
            </a:r>
            <a:r>
              <a:rPr lang="en-US" sz="1600" dirty="0" smtClean="0">
                <a:latin typeface="Bahnschrift" panose="020B0502040204020203" pitchFamily="34" charset="0"/>
              </a:rPr>
              <a:t>.</a:t>
            </a:r>
          </a:p>
          <a:p>
            <a:pPr algn="ctr"/>
            <a:endParaRPr lang="en-US" sz="1600" dirty="0">
              <a:latin typeface="Bahnschrift" panose="020B0502040204020203" pitchFamily="34" charset="0"/>
            </a:endParaRPr>
          </a:p>
          <a:p>
            <a:pPr algn="ctr"/>
            <a:r>
              <a:rPr lang="en-US" sz="1600" b="1" dirty="0" smtClean="0">
                <a:latin typeface="Bahnschrift" panose="020B0502040204020203" pitchFamily="34" charset="0"/>
              </a:rPr>
              <a:t> </a:t>
            </a:r>
            <a:r>
              <a:rPr lang="en-US" sz="1700" b="1" dirty="0" smtClean="0">
                <a:latin typeface="Bahnschrift" panose="020B0502040204020203" pitchFamily="34" charset="0"/>
              </a:rPr>
              <a:t>Venio provides the solution</a:t>
            </a:r>
            <a:endParaRPr lang="es-CO" sz="1700" b="1" dirty="0">
              <a:latin typeface="Bahnschrift" panose="020B0502040204020203" pitchFamily="34" charset="0"/>
            </a:endParaRPr>
          </a:p>
        </p:txBody>
      </p:sp>
      <p:grpSp>
        <p:nvGrpSpPr>
          <p:cNvPr id="11" name="Grupo 10"/>
          <p:cNvGrpSpPr/>
          <p:nvPr/>
        </p:nvGrpSpPr>
        <p:grpSpPr>
          <a:xfrm>
            <a:off x="5950226" y="2385391"/>
            <a:ext cx="5407528" cy="3008244"/>
            <a:chOff x="5645426" y="2385391"/>
            <a:chExt cx="5712328" cy="3188276"/>
          </a:xfrm>
        </p:grpSpPr>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5426" y="2385391"/>
              <a:ext cx="5712328" cy="3188276"/>
            </a:xfrm>
            <a:prstGeom prst="roundRect">
              <a:avLst/>
            </a:prstGeom>
            <a:effectLst>
              <a:outerShdw blurRad="50800" dist="38100" algn="l" rotWithShape="0">
                <a:prstClr val="black">
                  <a:alpha val="40000"/>
                </a:prstClr>
              </a:outerShdw>
            </a:effectLst>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729" y="5105276"/>
              <a:ext cx="942616" cy="297842"/>
            </a:xfrm>
            <a:prstGeom prst="rect">
              <a:avLst/>
            </a:prstGeom>
          </p:spPr>
        </p:pic>
      </p:grpSp>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7096" y="2533171"/>
            <a:ext cx="892320" cy="281024"/>
          </a:xfrm>
          <a:prstGeom prst="rect">
            <a:avLst/>
          </a:prstGeom>
        </p:spPr>
      </p:pic>
    </p:spTree>
    <p:extLst>
      <p:ext uri="{BB962C8B-B14F-4D97-AF65-F5344CB8AC3E}">
        <p14:creationId xmlns:p14="http://schemas.microsoft.com/office/powerpoint/2010/main" val="89826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2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8" name="Google Shape;55;p2"/>
          <p:cNvSpPr/>
          <p:nvPr/>
        </p:nvSpPr>
        <p:spPr>
          <a:xfrm>
            <a:off x="4240696" y="193501"/>
            <a:ext cx="3675005"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9" name="CuadroTexto 8"/>
          <p:cNvSpPr txBox="1"/>
          <p:nvPr/>
        </p:nvSpPr>
        <p:spPr>
          <a:xfrm>
            <a:off x="0" y="125411"/>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THE SOLUTION</a:t>
            </a:r>
            <a:endParaRPr lang="en-US" sz="4000" b="1" dirty="0">
              <a:solidFill>
                <a:schemeClr val="bg1"/>
              </a:solidFill>
              <a:latin typeface="Bahnschrift" panose="020B0502040204020203" pitchFamily="34" charset="0"/>
              <a:ea typeface="Roboto" panose="020B0604020202020204" charset="0"/>
            </a:endParaRPr>
          </a:p>
        </p:txBody>
      </p:sp>
      <p:sp>
        <p:nvSpPr>
          <p:cNvPr id="7" name="Rectángulo 6"/>
          <p:cNvSpPr/>
          <p:nvPr/>
        </p:nvSpPr>
        <p:spPr>
          <a:xfrm>
            <a:off x="282781" y="1001067"/>
            <a:ext cx="11206854" cy="4770537"/>
          </a:xfrm>
          <a:prstGeom prst="rect">
            <a:avLst/>
          </a:prstGeom>
        </p:spPr>
        <p:txBody>
          <a:bodyPr wrap="square">
            <a:spAutoFit/>
          </a:bodyPr>
          <a:lstStyle/>
          <a:p>
            <a:pPr algn="just"/>
            <a:r>
              <a:rPr lang="en-US" sz="1600" dirty="0" smtClean="0">
                <a:latin typeface="Bahnschrift" panose="020B0502040204020203" pitchFamily="34" charset="0"/>
                <a:ea typeface="Roboto" panose="020B0604020202020204" charset="0"/>
              </a:rPr>
              <a:t>Venio Mobile </a:t>
            </a:r>
            <a:r>
              <a:rPr lang="en-US" sz="1600" dirty="0">
                <a:latin typeface="Bahnschrift" panose="020B0502040204020203" pitchFamily="34" charset="0"/>
                <a:ea typeface="Roboto" panose="020B0604020202020204" charset="0"/>
              </a:rPr>
              <a:t>replaces fragmented tools with a </a:t>
            </a:r>
            <a:r>
              <a:rPr lang="en-US" sz="1600" dirty="0" smtClean="0">
                <a:latin typeface="Bahnschrift" panose="020B0502040204020203" pitchFamily="34" charset="0"/>
                <a:ea typeface="Roboto" panose="020B0604020202020204" charset="0"/>
              </a:rPr>
              <a:t>single </a:t>
            </a:r>
            <a:r>
              <a:rPr lang="en-US" sz="1600" dirty="0">
                <a:latin typeface="Bahnschrift" panose="020B0502040204020203" pitchFamily="34" charset="0"/>
                <a:ea typeface="Roboto" panose="020B0604020202020204" charset="0"/>
              </a:rPr>
              <a:t>integrated network layer designed for cross-border communities</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r>
              <a:rPr lang="en-US" sz="1600" dirty="0">
                <a:latin typeface="Bahnschrift" panose="020B0502040204020203" pitchFamily="34" charset="0"/>
                <a:ea typeface="Roboto" panose="020B0604020202020204" charset="0"/>
              </a:rPr>
              <a:t>Instead of forcing users to navigate disconnected platforms, Venio unifies</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endParaRPr lang="en-US" sz="1600" dirty="0" smtClean="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All </a:t>
            </a:r>
            <a:r>
              <a:rPr lang="en-US" sz="1600" dirty="0">
                <a:latin typeface="Bahnschrift" panose="020B0502040204020203" pitchFamily="34" charset="0"/>
                <a:ea typeface="Roboto" panose="020B0604020202020204" charset="0"/>
              </a:rPr>
              <a:t>within one trusted environment</a:t>
            </a:r>
            <a:r>
              <a:rPr lang="en-US" sz="1600" dirty="0" smtClean="0">
                <a:latin typeface="Bahnschrift" panose="020B0502040204020203" pitchFamily="34" charset="0"/>
                <a:ea typeface="Roboto" panose="020B0604020202020204" charset="0"/>
              </a:rPr>
              <a:t>.</a:t>
            </a: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By </a:t>
            </a:r>
            <a:r>
              <a:rPr lang="en-US" sz="1600" dirty="0">
                <a:latin typeface="Bahnschrift" panose="020B0502040204020203" pitchFamily="34" charset="0"/>
                <a:ea typeface="Roboto" panose="020B0604020202020204" charset="0"/>
              </a:rPr>
              <a:t>connecting these elements at the network level, Venio allows value to move as naturally as conversation</a:t>
            </a:r>
            <a:r>
              <a:rPr lang="en-US" sz="1600" dirty="0" smtClean="0">
                <a:latin typeface="Bahnschrift" panose="020B0502040204020203" pitchFamily="34" charset="0"/>
                <a:ea typeface="Roboto" panose="020B0604020202020204" charset="0"/>
              </a:rPr>
              <a:t>. </a:t>
            </a:r>
          </a:p>
          <a:p>
            <a:pPr algn="just"/>
            <a:endParaRPr lang="en-US" sz="1600" dirty="0">
              <a:latin typeface="Bahnschrift" panose="020B0502040204020203" pitchFamily="34" charset="0"/>
              <a:ea typeface="Roboto" panose="020B0604020202020204" charset="0"/>
            </a:endParaRPr>
          </a:p>
          <a:p>
            <a:pPr algn="just"/>
            <a:r>
              <a:rPr lang="en-US" sz="1600" dirty="0" smtClean="0">
                <a:latin typeface="Bahnschrift" panose="020B0502040204020203" pitchFamily="34" charset="0"/>
                <a:ea typeface="Roboto" panose="020B0604020202020204" charset="0"/>
              </a:rPr>
              <a:t>This </a:t>
            </a:r>
            <a:r>
              <a:rPr lang="en-US" sz="1600" dirty="0">
                <a:latin typeface="Bahnschrift" panose="020B0502040204020203" pitchFamily="34" charset="0"/>
                <a:ea typeface="Roboto" panose="020B0604020202020204" charset="0"/>
              </a:rPr>
              <a:t>unified layer</a:t>
            </a:r>
            <a:r>
              <a:rPr lang="en-US" sz="1600" dirty="0" smtClean="0">
                <a:latin typeface="Bahnschrift" panose="020B0502040204020203" pitchFamily="34" charset="0"/>
                <a:ea typeface="Roboto" panose="020B0604020202020204" charset="0"/>
              </a:rPr>
              <a:t>:</a:t>
            </a:r>
          </a:p>
          <a:p>
            <a:pPr algn="just"/>
            <a:endParaRPr lang="en-US" sz="1600" dirty="0" smtClean="0">
              <a:latin typeface="Bahnschrift" panose="020B0502040204020203" pitchFamily="34" charset="0"/>
              <a:ea typeface="Roboto" panose="020B0604020202020204" charset="0"/>
            </a:endParaRPr>
          </a:p>
          <a:p>
            <a:pPr marL="285750" indent="-285750" algn="just">
              <a:buFont typeface="Arial" panose="020B0604020202020204" pitchFamily="34" charset="0"/>
              <a:buChar char="•"/>
            </a:pPr>
            <a:r>
              <a:rPr lang="en-US" sz="1600" dirty="0">
                <a:latin typeface="Bahnschrift" panose="020B0502040204020203" pitchFamily="34" charset="0"/>
                <a:ea typeface="Roboto" panose="020B0604020202020204" charset="0"/>
              </a:rPr>
              <a:t>Eliminates friction between </a:t>
            </a:r>
            <a:r>
              <a:rPr lang="en-US" sz="1600" dirty="0" smtClean="0">
                <a:latin typeface="Bahnschrift" panose="020B0502040204020203" pitchFamily="34" charset="0"/>
                <a:ea typeface="Roboto" panose="020B0604020202020204" charset="0"/>
              </a:rPr>
              <a:t>services</a:t>
            </a:r>
          </a:p>
          <a:p>
            <a:pPr marL="285750" indent="-285750" algn="just">
              <a:buFont typeface="Arial" panose="020B0604020202020204" pitchFamily="34" charset="0"/>
              <a:buChar char="•"/>
            </a:pPr>
            <a:r>
              <a:rPr lang="en-US" sz="1600" dirty="0" smtClean="0">
                <a:latin typeface="Bahnschrift" panose="020B0502040204020203" pitchFamily="34" charset="0"/>
                <a:ea typeface="Roboto" panose="020B0604020202020204" charset="0"/>
              </a:rPr>
              <a:t>Preserves </a:t>
            </a:r>
            <a:r>
              <a:rPr lang="en-US" sz="1600" dirty="0">
                <a:latin typeface="Bahnschrift" panose="020B0502040204020203" pitchFamily="34" charset="0"/>
                <a:ea typeface="Roboto" panose="020B0604020202020204" charset="0"/>
              </a:rPr>
              <a:t>context, trust, and </a:t>
            </a:r>
            <a:r>
              <a:rPr lang="en-US" sz="1600" dirty="0" smtClean="0">
                <a:latin typeface="Bahnschrift" panose="020B0502040204020203" pitchFamily="34" charset="0"/>
                <a:ea typeface="Roboto" panose="020B0604020202020204" charset="0"/>
              </a:rPr>
              <a:t>identity</a:t>
            </a:r>
          </a:p>
          <a:p>
            <a:pPr marL="285750" indent="-285750" algn="just">
              <a:buFont typeface="Arial" panose="020B0604020202020204" pitchFamily="34" charset="0"/>
              <a:buChar char="•"/>
            </a:pPr>
            <a:r>
              <a:rPr lang="en-US" sz="1600" dirty="0" smtClean="0">
                <a:latin typeface="Bahnschrift" panose="020B0502040204020203" pitchFamily="34" charset="0"/>
                <a:ea typeface="Roboto" panose="020B0604020202020204" charset="0"/>
              </a:rPr>
              <a:t>Increases </a:t>
            </a:r>
            <a:r>
              <a:rPr lang="en-US" sz="1600" dirty="0">
                <a:latin typeface="Bahnschrift" panose="020B0502040204020203" pitchFamily="34" charset="0"/>
                <a:ea typeface="Roboto" panose="020B0604020202020204" charset="0"/>
              </a:rPr>
              <a:t>frequency and lifetime </a:t>
            </a:r>
            <a:r>
              <a:rPr lang="en-US" sz="1600" dirty="0" smtClean="0">
                <a:latin typeface="Bahnschrift" panose="020B0502040204020203" pitchFamily="34" charset="0"/>
                <a:ea typeface="Roboto" panose="020B0604020202020204" charset="0"/>
              </a:rPr>
              <a:t>value</a:t>
            </a:r>
          </a:p>
          <a:p>
            <a:pPr marL="285750" indent="-285750" algn="just">
              <a:buFont typeface="Arial" panose="020B0604020202020204" pitchFamily="34" charset="0"/>
              <a:buChar char="•"/>
            </a:pPr>
            <a:r>
              <a:rPr lang="en-US" sz="1600" dirty="0" smtClean="0">
                <a:latin typeface="Bahnschrift" panose="020B0502040204020203" pitchFamily="34" charset="0"/>
                <a:ea typeface="Roboto" panose="020B0604020202020204" charset="0"/>
              </a:rPr>
              <a:t>Enables </a:t>
            </a:r>
            <a:r>
              <a:rPr lang="en-US" sz="1600" dirty="0">
                <a:latin typeface="Bahnschrift" panose="020B0502040204020203" pitchFamily="34" charset="0"/>
                <a:ea typeface="Roboto" panose="020B0604020202020204" charset="0"/>
              </a:rPr>
              <a:t>multiple transactions from one relationship</a:t>
            </a:r>
          </a:p>
        </p:txBody>
      </p:sp>
      <p:sp>
        <p:nvSpPr>
          <p:cNvPr id="3" name="CuadroTexto 2"/>
          <p:cNvSpPr txBox="1"/>
          <p:nvPr/>
        </p:nvSpPr>
        <p:spPr>
          <a:xfrm>
            <a:off x="6767957" y="4609079"/>
            <a:ext cx="4929808" cy="584775"/>
          </a:xfrm>
          <a:prstGeom prst="rect">
            <a:avLst/>
          </a:prstGeom>
          <a:noFill/>
        </p:spPr>
        <p:txBody>
          <a:bodyPr wrap="square" rtlCol="0">
            <a:spAutoFit/>
          </a:bodyPr>
          <a:lstStyle/>
          <a:p>
            <a:pPr algn="ctr"/>
            <a:r>
              <a:rPr lang="en-US" sz="1600" dirty="0" smtClean="0">
                <a:latin typeface="Bahnschrift" panose="020B0502040204020203" pitchFamily="34" charset="0"/>
              </a:rPr>
              <a:t>Venio Mobile </a:t>
            </a:r>
            <a:r>
              <a:rPr lang="en-US" sz="1600" dirty="0">
                <a:latin typeface="Bahnschrift" panose="020B0502040204020203" pitchFamily="34" charset="0"/>
              </a:rPr>
              <a:t>is not another app in the stack —</a:t>
            </a:r>
            <a:br>
              <a:rPr lang="en-US" sz="1600" dirty="0">
                <a:latin typeface="Bahnschrift" panose="020B0502040204020203" pitchFamily="34" charset="0"/>
              </a:rPr>
            </a:br>
            <a:r>
              <a:rPr lang="en-US" sz="1600" dirty="0">
                <a:latin typeface="Bahnschrift" panose="020B0502040204020203" pitchFamily="34" charset="0"/>
              </a:rPr>
              <a:t>it is the </a:t>
            </a:r>
            <a:r>
              <a:rPr lang="en-US" sz="1600" b="1" dirty="0">
                <a:latin typeface="Bahnschrift" panose="020B0502040204020203" pitchFamily="34" charset="0"/>
              </a:rPr>
              <a:t>infrastructure that connects the stack</a:t>
            </a:r>
            <a:r>
              <a:rPr lang="en-US" sz="1600" dirty="0">
                <a:latin typeface="Bahnschrift" panose="020B0502040204020203" pitchFamily="34" charset="0"/>
              </a:rPr>
              <a:t>.</a:t>
            </a:r>
            <a:endParaRPr lang="es-CO" sz="1600" dirty="0">
              <a:latin typeface="Bahnschrift" panose="020B0502040204020203" pitchFamily="34" charset="0"/>
            </a:endParaRPr>
          </a:p>
        </p:txBody>
      </p:sp>
      <p:grpSp>
        <p:nvGrpSpPr>
          <p:cNvPr id="6" name="Grupo 5"/>
          <p:cNvGrpSpPr/>
          <p:nvPr/>
        </p:nvGrpSpPr>
        <p:grpSpPr>
          <a:xfrm>
            <a:off x="255548" y="1968479"/>
            <a:ext cx="1080000" cy="1080000"/>
            <a:chOff x="4518991" y="2124310"/>
            <a:chExt cx="3246783" cy="3154851"/>
          </a:xfrm>
        </p:grpSpPr>
        <p:sp>
          <p:nvSpPr>
            <p:cNvPr id="5" name="Elipse 4"/>
            <p:cNvSpPr/>
            <p:nvPr/>
          </p:nvSpPr>
          <p:spPr>
            <a:xfrm>
              <a:off x="4518991" y="2124310"/>
              <a:ext cx="3246783" cy="3154851"/>
            </a:xfrm>
            <a:prstGeom prst="ellipse">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pic>
          <p:nvPicPr>
            <p:cNvPr id="2052" name="Picture 4" descr="Communication - Free communications ic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343" y="2553696"/>
              <a:ext cx="2296077" cy="22960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o 10"/>
          <p:cNvGrpSpPr/>
          <p:nvPr/>
        </p:nvGrpSpPr>
        <p:grpSpPr>
          <a:xfrm>
            <a:off x="2879203" y="1968479"/>
            <a:ext cx="1080000" cy="1080000"/>
            <a:chOff x="9499706" y="1755872"/>
            <a:chExt cx="1440000" cy="1440000"/>
          </a:xfrm>
        </p:grpSpPr>
        <p:sp>
          <p:nvSpPr>
            <p:cNvPr id="10" name="Elipse 9"/>
            <p:cNvSpPr/>
            <p:nvPr/>
          </p:nvSpPr>
          <p:spPr>
            <a:xfrm>
              <a:off x="9499706" y="1755872"/>
              <a:ext cx="1440000" cy="1440000"/>
            </a:xfrm>
            <a:prstGeom prst="ellipse">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pic>
          <p:nvPicPr>
            <p:cNvPr id="2056" name="Picture 8" descr="Money transfer - Free business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0038" y="2057017"/>
              <a:ext cx="808206" cy="8082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upo 12"/>
          <p:cNvGrpSpPr/>
          <p:nvPr/>
        </p:nvGrpSpPr>
        <p:grpSpPr>
          <a:xfrm>
            <a:off x="5252466" y="1968479"/>
            <a:ext cx="1080000" cy="1080000"/>
            <a:chOff x="7182678" y="2510666"/>
            <a:chExt cx="1440000" cy="1440000"/>
          </a:xfrm>
        </p:grpSpPr>
        <p:sp>
          <p:nvSpPr>
            <p:cNvPr id="12" name="Elipse 11"/>
            <p:cNvSpPr/>
            <p:nvPr/>
          </p:nvSpPr>
          <p:spPr>
            <a:xfrm>
              <a:off x="7182678" y="2510666"/>
              <a:ext cx="1440000" cy="1440000"/>
            </a:xfrm>
            <a:prstGeom prst="ellipse">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pic>
          <p:nvPicPr>
            <p:cNvPr id="2058" name="Picture 10" descr="Mobile service - Free user ic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4643" y="2783451"/>
              <a:ext cx="952973" cy="9529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upo 14"/>
          <p:cNvGrpSpPr/>
          <p:nvPr/>
        </p:nvGrpSpPr>
        <p:grpSpPr>
          <a:xfrm>
            <a:off x="7356437" y="1968479"/>
            <a:ext cx="1080000" cy="1080000"/>
            <a:chOff x="9880979" y="2661313"/>
            <a:chExt cx="1080000" cy="1080000"/>
          </a:xfrm>
        </p:grpSpPr>
        <p:sp>
          <p:nvSpPr>
            <p:cNvPr id="14" name="Elipse 13"/>
            <p:cNvSpPr/>
            <p:nvPr/>
          </p:nvSpPr>
          <p:spPr>
            <a:xfrm>
              <a:off x="9880979" y="2661313"/>
              <a:ext cx="1080000" cy="1080000"/>
            </a:xfrm>
            <a:prstGeom prst="ellipse">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pic>
          <p:nvPicPr>
            <p:cNvPr id="2060" name="Picture 12" descr="Digital money - Free business and finance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4243" y="2816593"/>
              <a:ext cx="769440" cy="76944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Rectángulo 15"/>
          <p:cNvSpPr/>
          <p:nvPr/>
        </p:nvSpPr>
        <p:spPr>
          <a:xfrm>
            <a:off x="8518659" y="2139894"/>
            <a:ext cx="1163364" cy="784830"/>
          </a:xfrm>
          <a:prstGeom prst="rect">
            <a:avLst/>
          </a:prstGeom>
        </p:spPr>
        <p:txBody>
          <a:bodyPr wrap="square">
            <a:spAutoFit/>
          </a:bodyPr>
          <a:lstStyle/>
          <a:p>
            <a:pPr algn="ctr"/>
            <a:r>
              <a:rPr lang="en-US" sz="1500" dirty="0" smtClean="0">
                <a:latin typeface="Bahnschrift" panose="020B0502040204020203" pitchFamily="34" charset="0"/>
              </a:rPr>
              <a:t>Cash-to-digital access</a:t>
            </a:r>
            <a:endParaRPr lang="en-US" sz="1500" dirty="0">
              <a:latin typeface="Bahnschrift" panose="020B0502040204020203" pitchFamily="34" charset="0"/>
            </a:endParaRPr>
          </a:p>
        </p:txBody>
      </p:sp>
      <p:sp>
        <p:nvSpPr>
          <p:cNvPr id="25" name="Rectángulo 24"/>
          <p:cNvSpPr/>
          <p:nvPr/>
        </p:nvSpPr>
        <p:spPr>
          <a:xfrm>
            <a:off x="6211666" y="2229358"/>
            <a:ext cx="1163364" cy="553998"/>
          </a:xfrm>
          <a:prstGeom prst="rect">
            <a:avLst/>
          </a:prstGeom>
        </p:spPr>
        <p:txBody>
          <a:bodyPr wrap="square">
            <a:spAutoFit/>
          </a:bodyPr>
          <a:lstStyle/>
          <a:p>
            <a:pPr algn="ctr"/>
            <a:r>
              <a:rPr lang="en-US" sz="1500" dirty="0" smtClean="0">
                <a:latin typeface="Bahnschrift" panose="020B0502040204020203" pitchFamily="34" charset="0"/>
              </a:rPr>
              <a:t>Mobile services</a:t>
            </a:r>
            <a:endParaRPr lang="en-US" sz="1500" dirty="0">
              <a:latin typeface="Bahnschrift" panose="020B0502040204020203" pitchFamily="34" charset="0"/>
            </a:endParaRPr>
          </a:p>
        </p:txBody>
      </p:sp>
      <p:sp>
        <p:nvSpPr>
          <p:cNvPr id="17" name="Rectángulo 16"/>
          <p:cNvSpPr/>
          <p:nvPr/>
        </p:nvSpPr>
        <p:spPr>
          <a:xfrm>
            <a:off x="4083747" y="2229358"/>
            <a:ext cx="885938" cy="553998"/>
          </a:xfrm>
          <a:prstGeom prst="rect">
            <a:avLst/>
          </a:prstGeom>
        </p:spPr>
        <p:txBody>
          <a:bodyPr wrap="square">
            <a:spAutoFit/>
          </a:bodyPr>
          <a:lstStyle/>
          <a:p>
            <a:pPr algn="ctr"/>
            <a:r>
              <a:rPr lang="en-US" sz="1500" dirty="0" smtClean="0">
                <a:latin typeface="Bahnschrift" panose="020B0502040204020203" pitchFamily="34" charset="0"/>
              </a:rPr>
              <a:t>$ Value transfer</a:t>
            </a:r>
            <a:endParaRPr lang="en-US" sz="1500" dirty="0">
              <a:latin typeface="Bahnschrift" panose="020B0502040204020203" pitchFamily="34" charset="0"/>
            </a:endParaRPr>
          </a:p>
        </p:txBody>
      </p:sp>
      <p:sp>
        <p:nvSpPr>
          <p:cNvPr id="18" name="Rectángulo 17"/>
          <p:cNvSpPr/>
          <p:nvPr/>
        </p:nvSpPr>
        <p:spPr>
          <a:xfrm>
            <a:off x="1321268" y="2337079"/>
            <a:ext cx="1521570" cy="323165"/>
          </a:xfrm>
          <a:prstGeom prst="rect">
            <a:avLst/>
          </a:prstGeom>
        </p:spPr>
        <p:txBody>
          <a:bodyPr wrap="none">
            <a:spAutoFit/>
          </a:bodyPr>
          <a:lstStyle/>
          <a:p>
            <a:r>
              <a:rPr lang="en-US" sz="1500" dirty="0" smtClean="0">
                <a:latin typeface="Bahnschrift" panose="020B0502040204020203" pitchFamily="34" charset="0"/>
              </a:rPr>
              <a:t>Communication</a:t>
            </a:r>
            <a:endParaRPr lang="en-US" sz="1500" dirty="0">
              <a:latin typeface="Bahnschrift" panose="020B0502040204020203" pitchFamily="34" charset="0"/>
            </a:endParaRPr>
          </a:p>
        </p:txBody>
      </p:sp>
      <p:sp>
        <p:nvSpPr>
          <p:cNvPr id="26" name="Elipse 25"/>
          <p:cNvSpPr/>
          <p:nvPr/>
        </p:nvSpPr>
        <p:spPr>
          <a:xfrm>
            <a:off x="9626308" y="1951148"/>
            <a:ext cx="1080000" cy="1080000"/>
          </a:xfrm>
          <a:prstGeom prst="ellipse">
            <a:avLst/>
          </a:prstGeom>
          <a:solidFill>
            <a:srgbClr val="EB3B2D"/>
          </a:solidFill>
          <a:ln>
            <a:solidFill>
              <a:srgbClr val="EB3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500"/>
          </a:p>
        </p:txBody>
      </p:sp>
      <p:sp>
        <p:nvSpPr>
          <p:cNvPr id="28" name="Rectángulo 27"/>
          <p:cNvSpPr/>
          <p:nvPr/>
        </p:nvSpPr>
        <p:spPr>
          <a:xfrm>
            <a:off x="10748774" y="2122563"/>
            <a:ext cx="1163364" cy="784830"/>
          </a:xfrm>
          <a:prstGeom prst="rect">
            <a:avLst/>
          </a:prstGeom>
        </p:spPr>
        <p:txBody>
          <a:bodyPr wrap="square">
            <a:spAutoFit/>
          </a:bodyPr>
          <a:lstStyle/>
          <a:p>
            <a:pPr algn="ctr"/>
            <a:r>
              <a:rPr lang="en-US" sz="1500" dirty="0" smtClean="0">
                <a:latin typeface="Bahnschrift" panose="020B0502040204020203" pitchFamily="34" charset="0"/>
              </a:rPr>
              <a:t>Venio To Talk (Push To Talk)</a:t>
            </a:r>
            <a:endParaRPr lang="en-US" sz="1500" dirty="0">
              <a:latin typeface="Bahnschrift" panose="020B0502040204020203" pitchFamily="34" charset="0"/>
            </a:endParaRPr>
          </a:p>
        </p:txBody>
      </p:sp>
      <p:pic>
        <p:nvPicPr>
          <p:cNvPr id="1026" name="Picture 2" descr="Download Free Push talk Icons in PNG &amp; 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12115" y="2144468"/>
            <a:ext cx="708385" cy="708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63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8" name="Google Shape;55;p2"/>
          <p:cNvSpPr/>
          <p:nvPr/>
        </p:nvSpPr>
        <p:spPr>
          <a:xfrm>
            <a:off x="5854890" y="196082"/>
            <a:ext cx="5923128"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9" name="CuadroTexto 8"/>
          <p:cNvSpPr txBox="1"/>
          <p:nvPr/>
        </p:nvSpPr>
        <p:spPr>
          <a:xfrm>
            <a:off x="5511421" y="127994"/>
            <a:ext cx="6610066"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WHAT IS VENIO MOBILE?</a:t>
            </a:r>
            <a:endParaRPr lang="en-US" sz="4000" b="1" dirty="0">
              <a:solidFill>
                <a:schemeClr val="bg1"/>
              </a:solidFill>
              <a:latin typeface="Bahnschrift" panose="020B0502040204020203" pitchFamily="34" charset="0"/>
              <a:ea typeface="Roboto" panose="020B0604020202020204" charset="0"/>
            </a:endParaRPr>
          </a:p>
        </p:txBody>
      </p:sp>
      <p:sp>
        <p:nvSpPr>
          <p:cNvPr id="4" name="Rectángulo 3"/>
          <p:cNvSpPr/>
          <p:nvPr/>
        </p:nvSpPr>
        <p:spPr>
          <a:xfrm>
            <a:off x="6068705" y="1001271"/>
            <a:ext cx="5709313" cy="5632311"/>
          </a:xfrm>
          <a:prstGeom prst="rect">
            <a:avLst/>
          </a:prstGeom>
        </p:spPr>
        <p:txBody>
          <a:bodyPr wrap="square">
            <a:spAutoFit/>
          </a:bodyPr>
          <a:lstStyle/>
          <a:p>
            <a:pPr algn="ctr"/>
            <a:r>
              <a:rPr lang="en-US" sz="2000" dirty="0">
                <a:latin typeface="Bahnschrift" panose="020B0502040204020203" pitchFamily="34" charset="0"/>
              </a:rPr>
              <a:t>Venio Mobile is a </a:t>
            </a:r>
            <a:r>
              <a:rPr lang="en-US" sz="2000" b="1" dirty="0">
                <a:latin typeface="Bahnschrift" panose="020B0502040204020203" pitchFamily="34" charset="0"/>
              </a:rPr>
              <a:t>mobile-first ecosystem</a:t>
            </a:r>
            <a:r>
              <a:rPr lang="en-US" sz="2000" dirty="0">
                <a:latin typeface="Bahnschrift" panose="020B0502040204020203" pitchFamily="34" charset="0"/>
              </a:rPr>
              <a:t> built for cross-border communities.</a:t>
            </a:r>
            <a:br>
              <a:rPr lang="en-US" sz="2000" dirty="0">
                <a:latin typeface="Bahnschrift" panose="020B0502040204020203" pitchFamily="34" charset="0"/>
              </a:rPr>
            </a:br>
            <a:endParaRPr lang="en-US" sz="2000" dirty="0" smtClean="0">
              <a:latin typeface="Bahnschrift" panose="020B0502040204020203" pitchFamily="34" charset="0"/>
            </a:endParaRPr>
          </a:p>
          <a:p>
            <a:pPr algn="ctr"/>
            <a:r>
              <a:rPr lang="en-US" sz="2000" dirty="0" smtClean="0">
                <a:latin typeface="Bahnschrift" panose="020B0502040204020203" pitchFamily="34" charset="0"/>
              </a:rPr>
              <a:t>It </a:t>
            </a:r>
            <a:r>
              <a:rPr lang="en-US" sz="2000" dirty="0">
                <a:latin typeface="Bahnschrift" panose="020B0502040204020203" pitchFamily="34" charset="0"/>
              </a:rPr>
              <a:t>combines </a:t>
            </a:r>
            <a:r>
              <a:rPr lang="en-US" sz="2000" b="1" dirty="0">
                <a:latin typeface="Bahnschrift" panose="020B0502040204020203" pitchFamily="34" charset="0"/>
              </a:rPr>
              <a:t>connectivity, communication, and international transfers</a:t>
            </a:r>
            <a:r>
              <a:rPr lang="en-US" sz="2000" dirty="0">
                <a:latin typeface="Bahnschrift" panose="020B0502040204020203" pitchFamily="34" charset="0"/>
              </a:rPr>
              <a:t> in one experience.</a:t>
            </a:r>
            <a:br>
              <a:rPr lang="en-US" sz="2000" dirty="0">
                <a:latin typeface="Bahnschrift" panose="020B0502040204020203" pitchFamily="34" charset="0"/>
              </a:rPr>
            </a:br>
            <a:endParaRPr lang="en-US" sz="2000" dirty="0" smtClean="0">
              <a:latin typeface="Bahnschrift" panose="020B0502040204020203" pitchFamily="34" charset="0"/>
            </a:endParaRPr>
          </a:p>
          <a:p>
            <a:pPr algn="ctr"/>
            <a:r>
              <a:rPr lang="en-US" sz="2000" dirty="0" smtClean="0">
                <a:latin typeface="Bahnschrift" panose="020B0502040204020203" pitchFamily="34" charset="0"/>
              </a:rPr>
              <a:t>Venio </a:t>
            </a:r>
            <a:r>
              <a:rPr lang="en-US" sz="2000" dirty="0">
                <a:latin typeface="Bahnschrift" panose="020B0502040204020203" pitchFamily="34" charset="0"/>
              </a:rPr>
              <a:t>Mobile acts as the </a:t>
            </a:r>
            <a:r>
              <a:rPr lang="en-US" sz="2000" b="1" dirty="0">
                <a:latin typeface="Bahnschrift" panose="020B0502040204020203" pitchFamily="34" charset="0"/>
              </a:rPr>
              <a:t>entry point</a:t>
            </a:r>
            <a:r>
              <a:rPr lang="en-US" sz="2000" dirty="0">
                <a:latin typeface="Bahnschrift" panose="020B0502040204020203" pitchFamily="34" charset="0"/>
              </a:rPr>
              <a:t> into the </a:t>
            </a:r>
            <a:r>
              <a:rPr lang="en-US" sz="2000" b="1" dirty="0">
                <a:latin typeface="Bahnschrift" panose="020B0502040204020203" pitchFamily="34" charset="0"/>
              </a:rPr>
              <a:t>Venio </a:t>
            </a:r>
            <a:r>
              <a:rPr lang="en-US" sz="2000" b="1" dirty="0" smtClean="0">
                <a:latin typeface="Bahnschrift" panose="020B0502040204020203" pitchFamily="34" charset="0"/>
              </a:rPr>
              <a:t>E</a:t>
            </a:r>
            <a:r>
              <a:rPr lang="en-US" sz="2000" b="1" dirty="0" smtClean="0">
                <a:latin typeface="Bahnschrift" panose="020B0502040204020203" pitchFamily="34" charset="0"/>
              </a:rPr>
              <a:t>cosystem</a:t>
            </a:r>
            <a:r>
              <a:rPr lang="en-US" sz="2000" dirty="0" smtClean="0">
                <a:latin typeface="Bahnschrift" panose="020B0502040204020203" pitchFamily="34" charset="0"/>
              </a:rPr>
              <a:t>.</a:t>
            </a:r>
            <a:r>
              <a:rPr lang="en-US" sz="2000" dirty="0">
                <a:latin typeface="Bahnschrift" panose="020B0502040204020203" pitchFamily="34" charset="0"/>
              </a:rPr>
              <a:t/>
            </a:r>
            <a:br>
              <a:rPr lang="en-US" sz="2000" dirty="0">
                <a:latin typeface="Bahnschrift" panose="020B0502040204020203" pitchFamily="34" charset="0"/>
              </a:rPr>
            </a:br>
            <a:r>
              <a:rPr lang="en-US" sz="2000" dirty="0">
                <a:latin typeface="Bahnschrift" panose="020B0502040204020203" pitchFamily="34" charset="0"/>
              </a:rPr>
              <a:t>It anchors users through recurring mobile usage.</a:t>
            </a:r>
            <a:br>
              <a:rPr lang="en-US" sz="2000" dirty="0">
                <a:latin typeface="Bahnschrift" panose="020B0502040204020203" pitchFamily="34" charset="0"/>
              </a:rPr>
            </a:br>
            <a:endParaRPr lang="en-US" sz="2000" dirty="0" smtClean="0">
              <a:latin typeface="Bahnschrift" panose="020B0502040204020203" pitchFamily="34" charset="0"/>
            </a:endParaRPr>
          </a:p>
          <a:p>
            <a:pPr algn="ctr"/>
            <a:r>
              <a:rPr lang="en-US" sz="2000" dirty="0" smtClean="0">
                <a:latin typeface="Bahnschrift" panose="020B0502040204020203" pitchFamily="34" charset="0"/>
              </a:rPr>
              <a:t>Venio To Talk (Push To Talk)  </a:t>
            </a:r>
            <a:r>
              <a:rPr lang="en-US" sz="2000" dirty="0">
                <a:latin typeface="Bahnschrift" panose="020B0502040204020203" pitchFamily="34" charset="0"/>
              </a:rPr>
              <a:t>drives daily communication and trust.</a:t>
            </a:r>
            <a:br>
              <a:rPr lang="en-US" sz="2000" dirty="0">
                <a:latin typeface="Bahnschrift" panose="020B0502040204020203" pitchFamily="34" charset="0"/>
              </a:rPr>
            </a:br>
            <a:r>
              <a:rPr lang="en-US" sz="2000" dirty="0">
                <a:latin typeface="Bahnschrift" panose="020B0502040204020203" pitchFamily="34" charset="0"/>
              </a:rPr>
              <a:t>International transfers are embedded where relationships already exist.</a:t>
            </a:r>
            <a:br>
              <a:rPr lang="en-US" sz="2000" dirty="0">
                <a:latin typeface="Bahnschrift" panose="020B0502040204020203" pitchFamily="34" charset="0"/>
              </a:rPr>
            </a:br>
            <a:endParaRPr lang="en-US" sz="2000" dirty="0" smtClean="0">
              <a:latin typeface="Bahnschrift" panose="020B0502040204020203" pitchFamily="34" charset="0"/>
            </a:endParaRPr>
          </a:p>
          <a:p>
            <a:pPr algn="ctr"/>
            <a:r>
              <a:rPr lang="en-US" sz="2000" dirty="0" smtClean="0">
                <a:latin typeface="Bahnschrift" panose="020B0502040204020203" pitchFamily="34" charset="0"/>
              </a:rPr>
              <a:t>Venio </a:t>
            </a:r>
            <a:r>
              <a:rPr lang="en-US" sz="2000" dirty="0">
                <a:latin typeface="Bahnschrift" panose="020B0502040204020203" pitchFamily="34" charset="0"/>
              </a:rPr>
              <a:t>Mobile is not just a plan — it is the </a:t>
            </a:r>
            <a:r>
              <a:rPr lang="en-US" sz="2000" b="1" dirty="0">
                <a:latin typeface="Bahnschrift" panose="020B0502040204020203" pitchFamily="34" charset="0"/>
              </a:rPr>
              <a:t>mobile layer of a cross-border network</a:t>
            </a:r>
            <a:r>
              <a:rPr lang="en-US" sz="2000" dirty="0">
                <a:latin typeface="Bahnschrift" panose="020B0502040204020203" pitchFamily="34" charset="0"/>
              </a:rPr>
              <a:t>.</a:t>
            </a:r>
          </a:p>
        </p:txBody>
      </p:sp>
      <p:sp>
        <p:nvSpPr>
          <p:cNvPr id="20" name="AutoShape 4" descr="https://chatgpt.com/backend-api/estuary/content?id=file_00000000bb9c71f5935b26404fc817f7&amp;ts=491876&amp;p=fs&amp;cid=1&amp;sig=23c5fbcaac9a9c01c36129c023edd7b27472ea27b7a2b158f32f137c85e26aaf&amp;v=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nvGrpSpPr>
          <p:cNvPr id="22" name="Grupo 21"/>
          <p:cNvGrpSpPr/>
          <p:nvPr/>
        </p:nvGrpSpPr>
        <p:grpSpPr>
          <a:xfrm>
            <a:off x="-1" y="0"/>
            <a:ext cx="5650173" cy="6858000"/>
            <a:chOff x="0" y="0"/>
            <a:chExt cx="5483126" cy="6800851"/>
          </a:xfrm>
        </p:grpSpPr>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t="14437" b="16617"/>
            <a:stretch/>
          </p:blipFill>
          <p:spPr>
            <a:xfrm>
              <a:off x="0" y="0"/>
              <a:ext cx="5483126" cy="5670645"/>
            </a:xfrm>
            <a:prstGeom prst="rect">
              <a:avLst/>
            </a:prstGeom>
          </p:spPr>
        </p:pic>
        <p:pic>
          <p:nvPicPr>
            <p:cNvPr id="30" name="Imagen 29"/>
            <p:cNvPicPr>
              <a:picLocks noChangeAspect="1"/>
            </p:cNvPicPr>
            <p:nvPr/>
          </p:nvPicPr>
          <p:blipFill rotWithShape="1">
            <a:blip r:embed="rId4"/>
            <a:srcRect t="83520"/>
            <a:stretch/>
          </p:blipFill>
          <p:spPr>
            <a:xfrm>
              <a:off x="0" y="5670645"/>
              <a:ext cx="5483126" cy="1130206"/>
            </a:xfrm>
            <a:prstGeom prst="rect">
              <a:avLst/>
            </a:prstGeom>
          </p:spPr>
        </p:pic>
      </p:grpSp>
    </p:spTree>
    <p:extLst>
      <p:ext uri="{BB962C8B-B14F-4D97-AF65-F5344CB8AC3E}">
        <p14:creationId xmlns:p14="http://schemas.microsoft.com/office/powerpoint/2010/main" val="208559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12" name="Google Shape;55;p2"/>
          <p:cNvSpPr/>
          <p:nvPr/>
        </p:nvSpPr>
        <p:spPr>
          <a:xfrm>
            <a:off x="3452884" y="193501"/>
            <a:ext cx="5349922"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3" name="CuadroTexto 12"/>
          <p:cNvSpPr txBox="1"/>
          <p:nvPr/>
        </p:nvSpPr>
        <p:spPr>
          <a:xfrm>
            <a:off x="-4551" y="138909"/>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VENIO MOBILE APP</a:t>
            </a:r>
            <a:endParaRPr lang="en-US" sz="4000" b="1" dirty="0">
              <a:solidFill>
                <a:schemeClr val="bg1"/>
              </a:solidFill>
              <a:latin typeface="Bahnschrift" panose="020B0502040204020203" pitchFamily="34" charset="0"/>
              <a:ea typeface="Roboto" panose="020B0604020202020204" charset="0"/>
            </a:endParaRPr>
          </a:p>
        </p:txBody>
      </p:sp>
      <p:pic>
        <p:nvPicPr>
          <p:cNvPr id="1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18" name="AutoShape 8" descr="https://lh3.googleusercontent.com/gg-dl/AOI_d_-kRoXQ5vRkgRBTEfXjRI2PaIKqZzZVeZ_v8uhIdnYQzXQAP5skmdDrn7s21XnJQPvtFGNy11b2FBPo7BF2N1UoMu4zxBgnVAnKT5uUtd37ptPj3Loh7NKnblkGPx76-ba0XT0HU6DxfccJPTTbnw7_JAJJ10sBeDa2M4m3lE0u1fQj2w=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nvGrpSpPr>
          <p:cNvPr id="23" name="Grupo 22"/>
          <p:cNvGrpSpPr/>
          <p:nvPr/>
        </p:nvGrpSpPr>
        <p:grpSpPr>
          <a:xfrm>
            <a:off x="1066617" y="953129"/>
            <a:ext cx="10049664" cy="4380237"/>
            <a:chOff x="1244960" y="1182058"/>
            <a:chExt cx="10049664" cy="4380237"/>
          </a:xfrm>
        </p:grpSpPr>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26341" t="26087" r="27820" b="26377"/>
            <a:stretch/>
          </p:blipFill>
          <p:spPr>
            <a:xfrm>
              <a:off x="1244960" y="1182058"/>
              <a:ext cx="2207924" cy="4380237"/>
            </a:xfrm>
            <a:prstGeom prst="rect">
              <a:avLst/>
            </a:prstGeom>
          </p:spPr>
        </p:pic>
        <p:pic>
          <p:nvPicPr>
            <p:cNvPr id="17" name="Imagen 16"/>
            <p:cNvPicPr>
              <a:picLocks noChangeAspect="1"/>
            </p:cNvPicPr>
            <p:nvPr/>
          </p:nvPicPr>
          <p:blipFill rotWithShape="1">
            <a:blip r:embed="rId5">
              <a:extLst>
                <a:ext uri="{28A0092B-C50C-407E-A947-70E740481C1C}">
                  <a14:useLocalDpi xmlns:a14="http://schemas.microsoft.com/office/drawing/2010/main" val="0"/>
                </a:ext>
              </a:extLst>
            </a:blip>
            <a:srcRect l="28990" t="25314" r="24546" b="30049"/>
            <a:stretch/>
          </p:blipFill>
          <p:spPr>
            <a:xfrm>
              <a:off x="3889196" y="1208003"/>
              <a:ext cx="2154804" cy="4328346"/>
            </a:xfrm>
            <a:prstGeom prst="rect">
              <a:avLst/>
            </a:prstGeom>
          </p:spPr>
        </p:pic>
        <p:pic>
          <p:nvPicPr>
            <p:cNvPr id="19" name="Imagen 18"/>
            <p:cNvPicPr>
              <a:picLocks noChangeAspect="1"/>
            </p:cNvPicPr>
            <p:nvPr/>
          </p:nvPicPr>
          <p:blipFill rotWithShape="1">
            <a:blip r:embed="rId6">
              <a:extLst>
                <a:ext uri="{28A0092B-C50C-407E-A947-70E740481C1C}">
                  <a14:useLocalDpi xmlns:a14="http://schemas.microsoft.com/office/drawing/2010/main" val="0"/>
                </a:ext>
              </a:extLst>
            </a:blip>
            <a:srcRect l="28181" t="25507" r="25354" b="30628"/>
            <a:stretch/>
          </p:blipFill>
          <p:spPr>
            <a:xfrm>
              <a:off x="6480312" y="1242862"/>
              <a:ext cx="2148423" cy="4240800"/>
            </a:xfrm>
            <a:prstGeom prst="rect">
              <a:avLst/>
            </a:prstGeom>
          </p:spPr>
        </p:pic>
        <p:pic>
          <p:nvPicPr>
            <p:cNvPr id="22" name="Imagen 21"/>
            <p:cNvPicPr>
              <a:picLocks noChangeAspect="1"/>
            </p:cNvPicPr>
            <p:nvPr/>
          </p:nvPicPr>
          <p:blipFill rotWithShape="1">
            <a:blip r:embed="rId7">
              <a:extLst>
                <a:ext uri="{28A0092B-C50C-407E-A947-70E740481C1C}">
                  <a14:useLocalDpi xmlns:a14="http://schemas.microsoft.com/office/drawing/2010/main" val="0"/>
                </a:ext>
              </a:extLst>
            </a:blip>
            <a:srcRect l="28182" t="24927" r="23333" b="30242"/>
            <a:stretch/>
          </p:blipFill>
          <p:spPr>
            <a:xfrm>
              <a:off x="9065047" y="1208003"/>
              <a:ext cx="2229577" cy="4310518"/>
            </a:xfrm>
            <a:prstGeom prst="rect">
              <a:avLst/>
            </a:prstGeom>
          </p:spPr>
        </p:pic>
      </p:grpSp>
      <p:sp>
        <p:nvSpPr>
          <p:cNvPr id="24" name="Rectángulo 23"/>
          <p:cNvSpPr/>
          <p:nvPr/>
        </p:nvSpPr>
        <p:spPr>
          <a:xfrm>
            <a:off x="2014333" y="5500504"/>
            <a:ext cx="9369287" cy="892552"/>
          </a:xfrm>
          <a:prstGeom prst="rect">
            <a:avLst/>
          </a:prstGeom>
        </p:spPr>
        <p:txBody>
          <a:bodyPr wrap="square">
            <a:spAutoFit/>
          </a:bodyPr>
          <a:lstStyle/>
          <a:p>
            <a:pPr algn="ctr"/>
            <a:r>
              <a:rPr lang="en-US" sz="1300" dirty="0">
                <a:latin typeface="Bahnschrift" panose="020B0502040204020203" pitchFamily="34" charset="0"/>
              </a:rPr>
              <a:t>A clean, </a:t>
            </a:r>
            <a:r>
              <a:rPr lang="en-US" sz="1300" dirty="0" smtClean="0">
                <a:latin typeface="Bahnschrift" panose="020B0502040204020203" pitchFamily="34" charset="0"/>
              </a:rPr>
              <a:t>modern and </a:t>
            </a:r>
            <a:r>
              <a:rPr lang="en-US" sz="1300" dirty="0">
                <a:latin typeface="Bahnschrift" panose="020B0502040204020203" pitchFamily="34" charset="0"/>
              </a:rPr>
              <a:t>intuitive mobile experience designed around simplicity and cross-border connectivity. Users can easily manage their data plans, monitor usage in real time, access I</a:t>
            </a:r>
            <a:r>
              <a:rPr lang="en-US" sz="1300" dirty="0" smtClean="0">
                <a:latin typeface="Bahnschrift" panose="020B0502040204020203" pitchFamily="34" charset="0"/>
              </a:rPr>
              <a:t>nternational Transfers </a:t>
            </a:r>
            <a:r>
              <a:rPr lang="en-US" sz="1300" dirty="0">
                <a:latin typeface="Bahnschrift" panose="020B0502040204020203" pitchFamily="34" charset="0"/>
              </a:rPr>
              <a:t>and use Venio To Talk (Push-to-Talk</a:t>
            </a:r>
            <a:r>
              <a:rPr lang="en-US" sz="1300" dirty="0" smtClean="0">
                <a:latin typeface="Bahnschrift" panose="020B0502040204020203" pitchFamily="34" charset="0"/>
              </a:rPr>
              <a:t>).</a:t>
            </a:r>
          </a:p>
          <a:p>
            <a:pPr algn="ctr"/>
            <a:endParaRPr lang="en-US" sz="1300" dirty="0" smtClean="0">
              <a:latin typeface="Bahnschrift" panose="020B0502040204020203" pitchFamily="34" charset="0"/>
            </a:endParaRPr>
          </a:p>
          <a:p>
            <a:pPr algn="ctr"/>
            <a:r>
              <a:rPr lang="en-US" sz="1300" b="1" dirty="0" smtClean="0">
                <a:latin typeface="Bahnschrift" panose="020B0502040204020203" pitchFamily="34" charset="0"/>
              </a:rPr>
              <a:t>All </a:t>
            </a:r>
            <a:r>
              <a:rPr lang="en-US" sz="1300" b="1" dirty="0">
                <a:latin typeface="Bahnschrift" panose="020B0502040204020203" pitchFamily="34" charset="0"/>
              </a:rPr>
              <a:t>within a </a:t>
            </a:r>
            <a:r>
              <a:rPr lang="en-US" sz="1300" b="1" dirty="0" smtClean="0">
                <a:latin typeface="Bahnschrift" panose="020B0502040204020203" pitchFamily="34" charset="0"/>
              </a:rPr>
              <a:t>seamless </a:t>
            </a:r>
            <a:r>
              <a:rPr lang="en-US" sz="1300" b="1" dirty="0">
                <a:latin typeface="Bahnschrift" panose="020B0502040204020203" pitchFamily="34" charset="0"/>
              </a:rPr>
              <a:t>unified interface built for global families.</a:t>
            </a:r>
            <a:endParaRPr lang="es-CO" sz="1300" b="1" dirty="0">
              <a:latin typeface="Bahnschrift" panose="020B0502040204020203" pitchFamily="34" charset="0"/>
            </a:endParaRPr>
          </a:p>
        </p:txBody>
      </p:sp>
    </p:spTree>
    <p:extLst>
      <p:ext uri="{BB962C8B-B14F-4D97-AF65-F5344CB8AC3E}">
        <p14:creationId xmlns:p14="http://schemas.microsoft.com/office/powerpoint/2010/main" val="89382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12" name="Google Shape;55;p2"/>
          <p:cNvSpPr/>
          <p:nvPr/>
        </p:nvSpPr>
        <p:spPr>
          <a:xfrm>
            <a:off x="2451652" y="193501"/>
            <a:ext cx="7248939"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13" name="CuadroTexto 12"/>
          <p:cNvSpPr txBox="1"/>
          <p:nvPr/>
        </p:nvSpPr>
        <p:spPr>
          <a:xfrm>
            <a:off x="0" y="127561"/>
            <a:ext cx="12192000"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WHAT’S INSIDE VENIO MOBILE</a:t>
            </a:r>
            <a:endParaRPr lang="en-US" sz="4000" b="1" dirty="0">
              <a:solidFill>
                <a:schemeClr val="bg1"/>
              </a:solidFill>
              <a:latin typeface="Bahnschrift" panose="020B0502040204020203" pitchFamily="34" charset="0"/>
              <a:ea typeface="Roboto" panose="020B0604020202020204" charset="0"/>
            </a:endParaRPr>
          </a:p>
        </p:txBody>
      </p:sp>
      <p:pic>
        <p:nvPicPr>
          <p:cNvPr id="14" name="Google Shape;51;p2"/>
          <p:cNvPicPr preferRelativeResize="0"/>
          <p:nvPr/>
        </p:nvPicPr>
        <p:blipFill rotWithShape="1">
          <a:blip r:embed="rId3">
            <a:alphaModFix/>
          </a:blip>
          <a:srcRect/>
          <a:stretch/>
        </p:blipFill>
        <p:spPr>
          <a:xfrm>
            <a:off x="0" y="5768084"/>
            <a:ext cx="12192000" cy="1035049"/>
          </a:xfrm>
          <a:prstGeom prst="rect">
            <a:avLst/>
          </a:prstGeom>
          <a:noFill/>
          <a:ln>
            <a:noFill/>
          </a:ln>
        </p:spPr>
      </p:pic>
      <p:sp>
        <p:nvSpPr>
          <p:cNvPr id="18" name="AutoShape 8" descr="https://lh3.googleusercontent.com/gg-dl/AOI_d_-kRoXQ5vRkgRBTEfXjRI2PaIKqZzZVeZ_v8uhIdnYQzXQAP5skmdDrn7s21XnJQPvtFGNy11b2FBPo7BF2N1UoMu4zxBgnVAnKT5uUtd37ptPj3Loh7NKnblkGPx76-ba0XT0HU6DxfccJPTTbnw7_JAJJ10sBeDa2M4m3lE0u1fQj2w=s1024-rj"/>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2" name="CuadroTexto 21"/>
          <p:cNvSpPr txBox="1"/>
          <p:nvPr/>
        </p:nvSpPr>
        <p:spPr>
          <a:xfrm>
            <a:off x="3608989" y="5963600"/>
            <a:ext cx="4580861" cy="369332"/>
          </a:xfrm>
          <a:prstGeom prst="rect">
            <a:avLst/>
          </a:prstGeom>
          <a:noFill/>
        </p:spPr>
        <p:txBody>
          <a:bodyPr wrap="square" rtlCol="0">
            <a:spAutoFit/>
          </a:bodyPr>
          <a:lstStyle/>
          <a:p>
            <a:pPr algn="ctr"/>
            <a:r>
              <a:rPr lang="en-US" sz="1800" i="1" dirty="0">
                <a:latin typeface="Bahnschrift" panose="020B0502040204020203" pitchFamily="34" charset="0"/>
              </a:rPr>
              <a:t>Venio Mobile “Your World Connected</a:t>
            </a:r>
            <a:r>
              <a:rPr lang="en-US" sz="1800" i="1" dirty="0" smtClean="0">
                <a:latin typeface="Bahnschrift" panose="020B0502040204020203" pitchFamily="34" charset="0"/>
              </a:rPr>
              <a:t>”</a:t>
            </a:r>
            <a:endParaRPr lang="es-CO" sz="1800" i="1" dirty="0">
              <a:latin typeface="Bahnschrift" panose="020B0502040204020203" pitchFamily="34" charset="0"/>
            </a:endParaRPr>
          </a:p>
        </p:txBody>
      </p:sp>
      <p:grpSp>
        <p:nvGrpSpPr>
          <p:cNvPr id="2" name="Grupo 1"/>
          <p:cNvGrpSpPr/>
          <p:nvPr/>
        </p:nvGrpSpPr>
        <p:grpSpPr>
          <a:xfrm>
            <a:off x="894521" y="1060237"/>
            <a:ext cx="10257187" cy="4637611"/>
            <a:chOff x="894521" y="1060237"/>
            <a:chExt cx="10257187" cy="4637611"/>
          </a:xfrm>
        </p:grpSpPr>
        <p:grpSp>
          <p:nvGrpSpPr>
            <p:cNvPr id="21" name="Grupo 20"/>
            <p:cNvGrpSpPr/>
            <p:nvPr/>
          </p:nvGrpSpPr>
          <p:grpSpPr>
            <a:xfrm>
              <a:off x="894521" y="1060237"/>
              <a:ext cx="10257187" cy="4637611"/>
              <a:chOff x="894521" y="1060237"/>
              <a:chExt cx="10257187" cy="4637611"/>
            </a:xfrm>
          </p:grpSpPr>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14468" r="14775" b="9409"/>
              <a:stretch/>
            </p:blipFill>
            <p:spPr>
              <a:xfrm>
                <a:off x="3180523" y="1060237"/>
                <a:ext cx="5433391" cy="4637611"/>
              </a:xfrm>
              <a:prstGeom prst="rect">
                <a:avLst/>
              </a:prstGeom>
            </p:spPr>
          </p:pic>
          <p:grpSp>
            <p:nvGrpSpPr>
              <p:cNvPr id="20" name="Grupo 19"/>
              <p:cNvGrpSpPr/>
              <p:nvPr/>
            </p:nvGrpSpPr>
            <p:grpSpPr>
              <a:xfrm>
                <a:off x="894521" y="2457347"/>
                <a:ext cx="10257187" cy="2707250"/>
                <a:chOff x="894521" y="2457347"/>
                <a:chExt cx="10257187" cy="2707250"/>
              </a:xfrm>
            </p:grpSpPr>
            <p:sp>
              <p:nvSpPr>
                <p:cNvPr id="6" name="Rectángulo 5"/>
                <p:cNvSpPr/>
                <p:nvPr/>
              </p:nvSpPr>
              <p:spPr>
                <a:xfrm>
                  <a:off x="1152939" y="2516935"/>
                  <a:ext cx="2736574" cy="523220"/>
                </a:xfrm>
                <a:prstGeom prst="rect">
                  <a:avLst/>
                </a:prstGeom>
              </p:spPr>
              <p:txBody>
                <a:bodyPr wrap="square">
                  <a:spAutoFit/>
                </a:bodyPr>
                <a:lstStyle/>
                <a:p>
                  <a:pPr algn="r"/>
                  <a:r>
                    <a:rPr lang="en-US" sz="1000" b="1" dirty="0">
                      <a:solidFill>
                        <a:srgbClr val="212529"/>
                      </a:solidFill>
                      <a:latin typeface="Bahnschrift" panose="020B0502040204020203" pitchFamily="34" charset="0"/>
                    </a:rPr>
                    <a:t>Mobile Voice, Text &amp; Data </a:t>
                  </a:r>
                  <a:r>
                    <a:rPr lang="en-US" sz="1000" b="1" dirty="0" smtClean="0">
                      <a:solidFill>
                        <a:srgbClr val="212529"/>
                      </a:solidFill>
                      <a:latin typeface="Bahnschrift" panose="020B0502040204020203" pitchFamily="34" charset="0"/>
                    </a:rPr>
                    <a:t>Plans</a:t>
                  </a:r>
                </a:p>
                <a:p>
                  <a:pPr algn="r"/>
                  <a:r>
                    <a:rPr lang="en-US" sz="900" dirty="0" smtClean="0">
                      <a:solidFill>
                        <a:srgbClr val="212529"/>
                      </a:solidFill>
                      <a:latin typeface="Bahnschrift" panose="020B0502040204020203" pitchFamily="34" charset="0"/>
                    </a:rPr>
                    <a:t>Low </a:t>
                  </a:r>
                  <a:r>
                    <a:rPr lang="en-US" sz="900" dirty="0">
                      <a:solidFill>
                        <a:srgbClr val="212529"/>
                      </a:solidFill>
                      <a:latin typeface="Bahnschrift" panose="020B0502040204020203" pitchFamily="34" charset="0"/>
                    </a:rPr>
                    <a:t>Cost Voice, Text, and Data plans with reliable international calling</a:t>
                  </a:r>
                </a:p>
              </p:txBody>
            </p:sp>
            <p:sp>
              <p:nvSpPr>
                <p:cNvPr id="11" name="Rectángulo 10"/>
                <p:cNvSpPr/>
                <p:nvPr/>
              </p:nvSpPr>
              <p:spPr>
                <a:xfrm>
                  <a:off x="7706142" y="3418920"/>
                  <a:ext cx="3193774" cy="523220"/>
                </a:xfrm>
                <a:prstGeom prst="rect">
                  <a:avLst/>
                </a:prstGeom>
              </p:spPr>
              <p:txBody>
                <a:bodyPr wrap="square">
                  <a:spAutoFit/>
                </a:bodyPr>
                <a:lstStyle/>
                <a:p>
                  <a:r>
                    <a:rPr lang="en-US" sz="1000" b="1" dirty="0">
                      <a:solidFill>
                        <a:srgbClr val="212529"/>
                      </a:solidFill>
                      <a:latin typeface="Bahnschrift" panose="020B0502040204020203" pitchFamily="34" charset="0"/>
                    </a:rPr>
                    <a:t>Bill Payments &amp; Essential </a:t>
                  </a:r>
                  <a:r>
                    <a:rPr lang="en-US" sz="1000" b="1" dirty="0" smtClean="0">
                      <a:solidFill>
                        <a:srgbClr val="212529"/>
                      </a:solidFill>
                      <a:latin typeface="Bahnschrift" panose="020B0502040204020203" pitchFamily="34" charset="0"/>
                    </a:rPr>
                    <a:t>Services</a:t>
                  </a:r>
                </a:p>
                <a:p>
                  <a:r>
                    <a:rPr lang="en-US" sz="900" dirty="0" smtClean="0">
                      <a:solidFill>
                        <a:srgbClr val="212529"/>
                      </a:solidFill>
                      <a:latin typeface="Bahnschrift" panose="020B0502040204020203" pitchFamily="34" charset="0"/>
                    </a:rPr>
                    <a:t>Pay </a:t>
                  </a:r>
                  <a:r>
                    <a:rPr lang="en-US" sz="900" dirty="0">
                      <a:solidFill>
                        <a:srgbClr val="212529"/>
                      </a:solidFill>
                      <a:latin typeface="Bahnschrift" panose="020B0502040204020203" pitchFamily="34" charset="0"/>
                    </a:rPr>
                    <a:t>utility bills, phone bills, and other essential </a:t>
                  </a:r>
                  <a:r>
                    <a:rPr lang="en-US" sz="900" dirty="0" smtClean="0">
                      <a:solidFill>
                        <a:srgbClr val="212529"/>
                      </a:solidFill>
                      <a:latin typeface="Bahnschrift" panose="020B0502040204020203" pitchFamily="34" charset="0"/>
                    </a:rPr>
                    <a:t>services abroad </a:t>
                  </a:r>
                  <a:r>
                    <a:rPr lang="en-US" sz="900" dirty="0">
                      <a:solidFill>
                        <a:srgbClr val="212529"/>
                      </a:solidFill>
                      <a:latin typeface="Bahnschrift" panose="020B0502040204020203" pitchFamily="34" charset="0"/>
                    </a:rPr>
                    <a:t>quickly and securely.</a:t>
                  </a:r>
                </a:p>
              </p:txBody>
            </p:sp>
            <p:sp>
              <p:nvSpPr>
                <p:cNvPr id="15" name="Rectángulo 14"/>
                <p:cNvSpPr/>
                <p:nvPr/>
              </p:nvSpPr>
              <p:spPr>
                <a:xfrm>
                  <a:off x="7904924" y="2457347"/>
                  <a:ext cx="2994992" cy="800219"/>
                </a:xfrm>
                <a:prstGeom prst="rect">
                  <a:avLst/>
                </a:prstGeom>
              </p:spPr>
              <p:txBody>
                <a:bodyPr wrap="square">
                  <a:spAutoFit/>
                </a:bodyPr>
                <a:lstStyle/>
                <a:p>
                  <a:r>
                    <a:rPr lang="en-US" sz="1000" b="1" dirty="0" smtClean="0">
                      <a:solidFill>
                        <a:srgbClr val="212529"/>
                      </a:solidFill>
                      <a:latin typeface="Bahnschrift" panose="020B0502040204020203" pitchFamily="34" charset="0"/>
                    </a:rPr>
                    <a:t>International Transfers</a:t>
                  </a:r>
                </a:p>
                <a:p>
                  <a:r>
                    <a:rPr lang="en-US" sz="900" dirty="0" smtClean="0">
                      <a:solidFill>
                        <a:srgbClr val="212529"/>
                      </a:solidFill>
                      <a:latin typeface="Bahnschrift" panose="020B0502040204020203" pitchFamily="34" charset="0"/>
                    </a:rPr>
                    <a:t>Move </a:t>
                  </a:r>
                  <a:r>
                    <a:rPr lang="en-US" sz="900" dirty="0">
                      <a:solidFill>
                        <a:srgbClr val="212529"/>
                      </a:solidFill>
                      <a:latin typeface="Bahnschrift" panose="020B0502040204020203" pitchFamily="34" charset="0"/>
                    </a:rPr>
                    <a:t>money across borders with confidence. From supporting family back home to paying international bills. Access food, groceries, transportation – all top brands</a:t>
                  </a:r>
                </a:p>
              </p:txBody>
            </p:sp>
            <p:sp>
              <p:nvSpPr>
                <p:cNvPr id="16" name="Rectángulo 15"/>
                <p:cNvSpPr/>
                <p:nvPr/>
              </p:nvSpPr>
              <p:spPr>
                <a:xfrm>
                  <a:off x="894521" y="4225878"/>
                  <a:ext cx="2994992" cy="938719"/>
                </a:xfrm>
                <a:prstGeom prst="rect">
                  <a:avLst/>
                </a:prstGeom>
              </p:spPr>
              <p:txBody>
                <a:bodyPr wrap="square">
                  <a:spAutoFit/>
                </a:bodyPr>
                <a:lstStyle/>
                <a:p>
                  <a:pPr algn="r"/>
                  <a:r>
                    <a:rPr lang="en-US" sz="1000" b="1" dirty="0" smtClean="0">
                      <a:solidFill>
                        <a:srgbClr val="212529"/>
                      </a:solidFill>
                      <a:latin typeface="Bahnschrift" panose="020B0502040204020203" pitchFamily="34" charset="0"/>
                    </a:rPr>
                    <a:t>Venio To Talk (Push To Talk)</a:t>
                  </a:r>
                </a:p>
                <a:p>
                  <a:pPr algn="r"/>
                  <a:r>
                    <a:rPr lang="en-US" sz="900" dirty="0">
                      <a:solidFill>
                        <a:srgbClr val="212529"/>
                      </a:solidFill>
                      <a:latin typeface="Bahnschrift" panose="020B0502040204020203" pitchFamily="34" charset="0"/>
                    </a:rPr>
                    <a:t>Communication service integrated into the Venio Mobile app, allowing users to talk in real time with the press of a button—eliminating the hassle of long-distance dialing codes or the delays of typing long messages.</a:t>
                  </a:r>
                </a:p>
              </p:txBody>
            </p:sp>
            <p:sp>
              <p:nvSpPr>
                <p:cNvPr id="7" name="Rectángulo 6"/>
                <p:cNvSpPr/>
                <p:nvPr/>
              </p:nvSpPr>
              <p:spPr>
                <a:xfrm>
                  <a:off x="8103708" y="4225878"/>
                  <a:ext cx="3048000" cy="661720"/>
                </a:xfrm>
                <a:prstGeom prst="rect">
                  <a:avLst/>
                </a:prstGeom>
              </p:spPr>
              <p:txBody>
                <a:bodyPr wrap="square">
                  <a:spAutoFit/>
                </a:bodyPr>
                <a:lstStyle/>
                <a:p>
                  <a:r>
                    <a:rPr lang="en-US" sz="1000" b="1" dirty="0">
                      <a:latin typeface="Bahnschrift" panose="020B0502040204020203" pitchFamily="34" charset="0"/>
                    </a:rPr>
                    <a:t>Unified Cross-Border Mobile Experience</a:t>
                  </a:r>
                  <a:r>
                    <a:rPr lang="en-US" sz="1050" dirty="0">
                      <a:latin typeface="Bahnschrift" panose="020B0502040204020203" pitchFamily="34" charset="0"/>
                    </a:rPr>
                    <a:t/>
                  </a:r>
                  <a:br>
                    <a:rPr lang="en-US" sz="1050" dirty="0">
                      <a:latin typeface="Bahnschrift" panose="020B0502040204020203" pitchFamily="34" charset="0"/>
                    </a:rPr>
                  </a:br>
                  <a:r>
                    <a:rPr lang="en-US" sz="900" dirty="0" smtClean="0">
                      <a:latin typeface="Bahnschrift" panose="020B0502040204020203" pitchFamily="34" charset="0"/>
                    </a:rPr>
                    <a:t>A single platform combining connectivity, communication, transfers, and marketplace services into one seamless mobile experience.</a:t>
                  </a:r>
                  <a:endParaRPr lang="es-CO" sz="900" dirty="0">
                    <a:latin typeface="Bahnschrift" panose="020B0502040204020203" pitchFamily="34" charset="0"/>
                  </a:endParaRPr>
                </a:p>
              </p:txBody>
            </p:sp>
            <p:sp>
              <p:nvSpPr>
                <p:cNvPr id="8" name="Rectángulo 7"/>
                <p:cNvSpPr/>
                <p:nvPr/>
              </p:nvSpPr>
              <p:spPr>
                <a:xfrm>
                  <a:off x="987286" y="3405930"/>
                  <a:ext cx="3180522" cy="523220"/>
                </a:xfrm>
                <a:prstGeom prst="rect">
                  <a:avLst/>
                </a:prstGeom>
              </p:spPr>
              <p:txBody>
                <a:bodyPr wrap="square">
                  <a:spAutoFit/>
                </a:bodyPr>
                <a:lstStyle/>
                <a:p>
                  <a:pPr algn="r"/>
                  <a:r>
                    <a:rPr lang="en-US" sz="1000" b="1" dirty="0">
                      <a:latin typeface="Bahnschrift" panose="020B0502040204020203" pitchFamily="34" charset="0"/>
                    </a:rPr>
                    <a:t>Real-Time Usage &amp; Data Management</a:t>
                  </a:r>
                  <a:r>
                    <a:rPr lang="en-US" sz="900" dirty="0">
                      <a:latin typeface="Bahnschrift" panose="020B0502040204020203" pitchFamily="34" charset="0"/>
                    </a:rPr>
                    <a:t/>
                  </a:r>
                  <a:br>
                    <a:rPr lang="en-US" sz="900" dirty="0">
                      <a:latin typeface="Bahnschrift" panose="020B0502040204020203" pitchFamily="34" charset="0"/>
                    </a:rPr>
                  </a:br>
                  <a:r>
                    <a:rPr lang="en-US" sz="900" dirty="0">
                      <a:latin typeface="Bahnschrift" panose="020B0502040204020203" pitchFamily="34" charset="0"/>
                    </a:rPr>
                    <a:t>Transparent control of plans, real-time usage tracking, and seamless plan management directly from the app.</a:t>
                  </a:r>
                  <a:endParaRPr lang="es-CO" sz="900" dirty="0">
                    <a:latin typeface="Bahnschrift" panose="020B0502040204020203" pitchFamily="34" charset="0"/>
                  </a:endParaRPr>
                </a:p>
              </p:txBody>
            </p:sp>
            <p:pic>
              <p:nvPicPr>
                <p:cNvPr id="9" name="Imagen 8"/>
                <p:cNvPicPr>
                  <a:picLocks noChangeAspect="1"/>
                </p:cNvPicPr>
                <p:nvPr/>
              </p:nvPicPr>
              <p:blipFill>
                <a:blip r:embed="rId5"/>
                <a:stretch>
                  <a:fillRect/>
                </a:stretch>
              </p:blipFill>
              <p:spPr>
                <a:xfrm>
                  <a:off x="4134679" y="2607260"/>
                  <a:ext cx="302561" cy="432895"/>
                </a:xfrm>
                <a:prstGeom prst="rect">
                  <a:avLst/>
                </a:prstGeom>
              </p:spPr>
            </p:pic>
            <p:pic>
              <p:nvPicPr>
                <p:cNvPr id="10" name="Imagen 9"/>
                <p:cNvPicPr>
                  <a:picLocks noChangeAspect="1"/>
                </p:cNvPicPr>
                <p:nvPr/>
              </p:nvPicPr>
              <p:blipFill>
                <a:blip r:embed="rId6"/>
                <a:stretch>
                  <a:fillRect/>
                </a:stretch>
              </p:blipFill>
              <p:spPr>
                <a:xfrm>
                  <a:off x="3999038" y="4396131"/>
                  <a:ext cx="337540" cy="273011"/>
                </a:xfrm>
                <a:prstGeom prst="rect">
                  <a:avLst/>
                </a:prstGeom>
              </p:spPr>
            </p:pic>
            <p:pic>
              <p:nvPicPr>
                <p:cNvPr id="1030" name="Picture 6" descr="Money transfer - Free technology ic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3702" y="2593008"/>
                  <a:ext cx="460400" cy="460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ll payment Generic color hand-drawn icon | Freepi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5046" y="3495865"/>
                  <a:ext cx="406076" cy="4060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ross Border Payment 3D Icons - Free Download in PNG, glT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1589" y="4281958"/>
                  <a:ext cx="453092" cy="45309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al time - Free marketing ico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0980" y="3473738"/>
                  <a:ext cx="401803" cy="40180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3" name="Imagen 22"/>
            <p:cNvPicPr>
              <a:picLocks noChangeAspect="1"/>
            </p:cNvPicPr>
            <p:nvPr/>
          </p:nvPicPr>
          <p:blipFill rotWithShape="1">
            <a:blip r:embed="rId11">
              <a:extLst>
                <a:ext uri="{28A0092B-C50C-407E-A947-70E740481C1C}">
                  <a14:useLocalDpi xmlns:a14="http://schemas.microsoft.com/office/drawing/2010/main" val="0"/>
                </a:ext>
              </a:extLst>
            </a:blip>
            <a:srcRect l="38245" t="45673" r="38094" b="40521"/>
            <a:stretch/>
          </p:blipFill>
          <p:spPr>
            <a:xfrm rot="769184">
              <a:off x="5623597" y="3233737"/>
              <a:ext cx="540045" cy="602840"/>
            </a:xfrm>
            <a:prstGeom prst="rect">
              <a:avLst/>
            </a:prstGeom>
          </p:spPr>
        </p:pic>
      </p:grpSp>
    </p:spTree>
    <p:extLst>
      <p:ext uri="{BB962C8B-B14F-4D97-AF65-F5344CB8AC3E}">
        <p14:creationId xmlns:p14="http://schemas.microsoft.com/office/powerpoint/2010/main" val="404159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3" name="Rectángulo 2"/>
          <p:cNvSpPr/>
          <p:nvPr/>
        </p:nvSpPr>
        <p:spPr>
          <a:xfrm>
            <a:off x="5844209" y="0"/>
            <a:ext cx="6347790" cy="6858000"/>
          </a:xfrm>
          <a:prstGeom prst="rect">
            <a:avLst/>
          </a:prstGeom>
          <a:solidFill>
            <a:srgbClr val="ECECEC"/>
          </a:solidFill>
          <a:ln>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Google Shape;55;p2"/>
          <p:cNvSpPr/>
          <p:nvPr/>
        </p:nvSpPr>
        <p:spPr>
          <a:xfrm>
            <a:off x="6565015" y="249091"/>
            <a:ext cx="4558703" cy="571710"/>
          </a:xfrm>
          <a:prstGeom prst="rect">
            <a:avLst/>
          </a:prstGeom>
          <a:solidFill>
            <a:srgbClr val="EB3B2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000" b="0" i="0" u="none" strike="noStrike" cap="none">
              <a:solidFill>
                <a:srgbClr val="000000"/>
              </a:solidFill>
              <a:latin typeface="Roboto" panose="020B0604020202020204" charset="0"/>
              <a:ea typeface="Roboto" panose="020B0604020202020204" charset="0"/>
              <a:sym typeface="Arial"/>
            </a:endParaRPr>
          </a:p>
        </p:txBody>
      </p:sp>
      <p:sp>
        <p:nvSpPr>
          <p:cNvPr id="9" name="CuadroTexto 8"/>
          <p:cNvSpPr txBox="1"/>
          <p:nvPr/>
        </p:nvSpPr>
        <p:spPr>
          <a:xfrm>
            <a:off x="6456184" y="181003"/>
            <a:ext cx="4667534" cy="707886"/>
          </a:xfrm>
          <a:prstGeom prst="rect">
            <a:avLst/>
          </a:prstGeom>
          <a:noFill/>
        </p:spPr>
        <p:txBody>
          <a:bodyPr wrap="square" rtlCol="0">
            <a:spAutoFit/>
          </a:bodyPr>
          <a:lstStyle/>
          <a:p>
            <a:pPr algn="ctr"/>
            <a:r>
              <a:rPr lang="en-US" sz="4000" b="1" dirty="0" smtClean="0">
                <a:solidFill>
                  <a:schemeClr val="bg1"/>
                </a:solidFill>
                <a:latin typeface="Bahnschrift" panose="020B0502040204020203" pitchFamily="34" charset="0"/>
                <a:ea typeface="Roboto" panose="020B0604020202020204" charset="0"/>
              </a:rPr>
              <a:t>VENIO ECOSYSTEM</a:t>
            </a:r>
            <a:endParaRPr lang="en-US" sz="4000" b="1" dirty="0">
              <a:solidFill>
                <a:schemeClr val="bg1"/>
              </a:solidFill>
              <a:latin typeface="Bahnschrift" panose="020B0502040204020203" pitchFamily="34" charset="0"/>
              <a:ea typeface="Roboto" panose="020B0604020202020204" charset="0"/>
            </a:endParaRPr>
          </a:p>
        </p:txBody>
      </p:sp>
      <p:sp>
        <p:nvSpPr>
          <p:cNvPr id="5" name="CuadroTexto 4"/>
          <p:cNvSpPr txBox="1"/>
          <p:nvPr/>
        </p:nvSpPr>
        <p:spPr>
          <a:xfrm>
            <a:off x="6082748" y="956977"/>
            <a:ext cx="5976729" cy="5570756"/>
          </a:xfrm>
          <a:prstGeom prst="rect">
            <a:avLst/>
          </a:prstGeom>
          <a:noFill/>
        </p:spPr>
        <p:txBody>
          <a:bodyPr wrap="square" rtlCol="0">
            <a:spAutoFit/>
          </a:bodyPr>
          <a:lstStyle/>
          <a:p>
            <a:pPr algn="just"/>
            <a:r>
              <a:rPr lang="en-US" sz="1600" dirty="0" smtClean="0">
                <a:latin typeface="Bahnschrift" panose="020B0502040204020203" pitchFamily="34" charset="0"/>
              </a:rPr>
              <a:t>Venio </a:t>
            </a:r>
            <a:r>
              <a:rPr lang="en-US" sz="1600" dirty="0">
                <a:latin typeface="Bahnschrift" panose="020B0502040204020203" pitchFamily="34" charset="0"/>
              </a:rPr>
              <a:t>is designed as an </a:t>
            </a:r>
            <a:r>
              <a:rPr lang="en-US" sz="1600" b="1" dirty="0">
                <a:latin typeface="Bahnschrift" panose="020B0502040204020203" pitchFamily="34" charset="0"/>
              </a:rPr>
              <a:t>ecosystem</a:t>
            </a:r>
            <a:r>
              <a:rPr lang="en-US" sz="1600" dirty="0">
                <a:latin typeface="Bahnschrift" panose="020B0502040204020203" pitchFamily="34" charset="0"/>
              </a:rPr>
              <a:t>, where each product strengthens the </a:t>
            </a:r>
            <a:r>
              <a:rPr lang="en-US" sz="1600" dirty="0" smtClean="0">
                <a:latin typeface="Bahnschrift" panose="020B0502040204020203" pitchFamily="34" charset="0"/>
              </a:rPr>
              <a:t>other </a:t>
            </a:r>
            <a:r>
              <a:rPr lang="en-US" sz="1600" dirty="0">
                <a:latin typeface="Bahnschrift" panose="020B0502040204020203" pitchFamily="34" charset="0"/>
              </a:rPr>
              <a:t>and increases overall network value.</a:t>
            </a:r>
          </a:p>
          <a:p>
            <a:pPr algn="just"/>
            <a:endParaRPr lang="en-US" sz="1600" dirty="0" smtClean="0">
              <a:latin typeface="Bahnschrift" panose="020B0502040204020203" pitchFamily="34" charset="0"/>
            </a:endParaRPr>
          </a:p>
          <a:p>
            <a:pPr algn="just"/>
            <a:r>
              <a:rPr lang="en-US" sz="1600" dirty="0" smtClean="0">
                <a:latin typeface="Bahnschrift" panose="020B0502040204020203" pitchFamily="34" charset="0"/>
              </a:rPr>
              <a:t>Rather </a:t>
            </a:r>
            <a:r>
              <a:rPr lang="en-US" sz="1600" dirty="0">
                <a:latin typeface="Bahnschrift" panose="020B0502040204020203" pitchFamily="34" charset="0"/>
              </a:rPr>
              <a:t>than operating as standalone services, Venio’s modules are interconnected, allowing users to </a:t>
            </a:r>
            <a:r>
              <a:rPr lang="en-US" sz="1600" b="1" dirty="0">
                <a:latin typeface="Bahnschrift" panose="020B0502040204020203" pitchFamily="34" charset="0"/>
              </a:rPr>
              <a:t>communicate, transact, and access services within the same trusted environment</a:t>
            </a:r>
            <a:r>
              <a:rPr lang="en-US" sz="1600" dirty="0" smtClean="0">
                <a:latin typeface="Bahnschrift" panose="020B0502040204020203" pitchFamily="34" charset="0"/>
              </a:rPr>
              <a:t>.</a:t>
            </a:r>
          </a:p>
          <a:p>
            <a:endParaRPr lang="en-US" sz="1600" dirty="0">
              <a:latin typeface="Bahnschrift" panose="020B0502040204020203" pitchFamily="34" charset="0"/>
            </a:endParaRPr>
          </a:p>
          <a:p>
            <a:r>
              <a:rPr lang="en-US" sz="1600" dirty="0">
                <a:latin typeface="Bahnschrift" panose="020B0502040204020203" pitchFamily="34" charset="0"/>
              </a:rPr>
              <a:t>The Ecosystem </a:t>
            </a:r>
            <a:r>
              <a:rPr lang="en-US" sz="1600" dirty="0" smtClean="0">
                <a:latin typeface="Bahnschrift" panose="020B0502040204020203" pitchFamily="34" charset="0"/>
              </a:rPr>
              <a:t>Effect:</a:t>
            </a:r>
          </a:p>
          <a:p>
            <a:endParaRPr lang="en-US" sz="1600" dirty="0" smtClean="0">
              <a:latin typeface="Bahnschrift" panose="020B0502040204020203" pitchFamily="34" charset="0"/>
            </a:endParaRPr>
          </a:p>
          <a:p>
            <a:pPr marL="285750" indent="-285750">
              <a:buFont typeface="Arial" panose="020B0604020202020204" pitchFamily="34" charset="0"/>
              <a:buChar char="•"/>
            </a:pPr>
            <a:r>
              <a:rPr lang="en-US" sz="1600" dirty="0" smtClean="0">
                <a:latin typeface="Bahnschrift" panose="020B0502040204020203" pitchFamily="34" charset="0"/>
              </a:rPr>
              <a:t>Each </a:t>
            </a:r>
            <a:r>
              <a:rPr lang="en-US" sz="1600" dirty="0">
                <a:latin typeface="Bahnschrift" panose="020B0502040204020203" pitchFamily="34" charset="0"/>
              </a:rPr>
              <a:t>layer reinforces the </a:t>
            </a:r>
            <a:r>
              <a:rPr lang="en-US" sz="1600" dirty="0" smtClean="0">
                <a:latin typeface="Bahnschrift" panose="020B0502040204020203" pitchFamily="34" charset="0"/>
              </a:rPr>
              <a:t>others</a:t>
            </a:r>
          </a:p>
          <a:p>
            <a:pPr marL="285750" indent="-285750">
              <a:buFont typeface="Arial" panose="020B0604020202020204" pitchFamily="34" charset="0"/>
              <a:buChar char="•"/>
            </a:pPr>
            <a:r>
              <a:rPr lang="en-US" sz="1600" dirty="0" smtClean="0">
                <a:latin typeface="Bahnschrift" panose="020B0502040204020203" pitchFamily="34" charset="0"/>
              </a:rPr>
              <a:t>Talk </a:t>
            </a:r>
            <a:r>
              <a:rPr lang="en-US" sz="1600" dirty="0">
                <a:latin typeface="Bahnschrift" panose="020B0502040204020203" pitchFamily="34" charset="0"/>
              </a:rPr>
              <a:t>drives trust and </a:t>
            </a:r>
            <a:r>
              <a:rPr lang="en-US" sz="1600" dirty="0" smtClean="0">
                <a:latin typeface="Bahnschrift" panose="020B0502040204020203" pitchFamily="34" charset="0"/>
              </a:rPr>
              <a:t>engagement</a:t>
            </a:r>
          </a:p>
          <a:p>
            <a:pPr marL="285750" indent="-285750">
              <a:buFont typeface="Arial" panose="020B0604020202020204" pitchFamily="34" charset="0"/>
              <a:buChar char="•"/>
            </a:pPr>
            <a:r>
              <a:rPr lang="en-US" sz="1600" dirty="0" smtClean="0">
                <a:latin typeface="Bahnschrift" panose="020B0502040204020203" pitchFamily="34" charset="0"/>
              </a:rPr>
              <a:t>Pay </a:t>
            </a:r>
            <a:r>
              <a:rPr lang="en-US" sz="1600" dirty="0">
                <a:latin typeface="Bahnschrift" panose="020B0502040204020203" pitchFamily="34" charset="0"/>
              </a:rPr>
              <a:t>captures transaction </a:t>
            </a:r>
            <a:r>
              <a:rPr lang="en-US" sz="1600" dirty="0" smtClean="0">
                <a:latin typeface="Bahnschrift" panose="020B0502040204020203" pitchFamily="34" charset="0"/>
              </a:rPr>
              <a:t>flow</a:t>
            </a:r>
          </a:p>
          <a:p>
            <a:pPr marL="285750" indent="-285750">
              <a:buFont typeface="Arial" panose="020B0604020202020204" pitchFamily="34" charset="0"/>
              <a:buChar char="•"/>
            </a:pPr>
            <a:r>
              <a:rPr lang="en-US" sz="1600" dirty="0" smtClean="0">
                <a:latin typeface="Bahnschrift" panose="020B0502040204020203" pitchFamily="34" charset="0"/>
              </a:rPr>
              <a:t>Mobile </a:t>
            </a:r>
            <a:r>
              <a:rPr lang="en-US" sz="1600" dirty="0">
                <a:latin typeface="Bahnschrift" panose="020B0502040204020203" pitchFamily="34" charset="0"/>
              </a:rPr>
              <a:t>locks in recurring </a:t>
            </a:r>
            <a:r>
              <a:rPr lang="en-US" sz="1600" dirty="0" smtClean="0">
                <a:latin typeface="Bahnschrift" panose="020B0502040204020203" pitchFamily="34" charset="0"/>
              </a:rPr>
              <a:t>usage</a:t>
            </a:r>
          </a:p>
          <a:p>
            <a:pPr marL="285750" indent="-285750">
              <a:buFont typeface="Arial" panose="020B0604020202020204" pitchFamily="34" charset="0"/>
              <a:buChar char="•"/>
            </a:pPr>
            <a:r>
              <a:rPr lang="en-US" sz="1600" dirty="0" smtClean="0">
                <a:latin typeface="Bahnschrift" panose="020B0502040204020203" pitchFamily="34" charset="0"/>
              </a:rPr>
              <a:t>Terminals </a:t>
            </a:r>
            <a:r>
              <a:rPr lang="en-US" sz="1600" dirty="0">
                <a:latin typeface="Bahnschrift" panose="020B0502040204020203" pitchFamily="34" charset="0"/>
              </a:rPr>
              <a:t>expand </a:t>
            </a:r>
            <a:r>
              <a:rPr lang="en-US" sz="1600" dirty="0" smtClean="0">
                <a:latin typeface="Bahnschrift" panose="020B0502040204020203" pitchFamily="34" charset="0"/>
              </a:rPr>
              <a:t>accessibility</a:t>
            </a:r>
          </a:p>
          <a:p>
            <a:endParaRPr lang="en-US" sz="1600" dirty="0" smtClean="0">
              <a:latin typeface="Bahnschrift" panose="020B0502040204020203" pitchFamily="34" charset="0"/>
            </a:endParaRPr>
          </a:p>
          <a:p>
            <a:endParaRPr lang="en-US" sz="1600" dirty="0">
              <a:latin typeface="Bahnschrift" panose="020B0502040204020203" pitchFamily="34" charset="0"/>
            </a:endParaRPr>
          </a:p>
          <a:p>
            <a:pPr algn="just"/>
            <a:r>
              <a:rPr lang="en-US" sz="1600" dirty="0" smtClean="0">
                <a:latin typeface="Bahnschrift" panose="020B0502040204020203" pitchFamily="34" charset="0"/>
              </a:rPr>
              <a:t>Together </a:t>
            </a:r>
            <a:r>
              <a:rPr lang="en-US" sz="1600" dirty="0">
                <a:latin typeface="Bahnschrift" panose="020B0502040204020203" pitchFamily="34" charset="0"/>
              </a:rPr>
              <a:t>they form a self-reinforcing cross-border network</a:t>
            </a:r>
            <a:r>
              <a:rPr lang="en-US" sz="1600" dirty="0" smtClean="0">
                <a:latin typeface="Bahnschrift" panose="020B0502040204020203" pitchFamily="34" charset="0"/>
              </a:rPr>
              <a:t>.</a:t>
            </a:r>
          </a:p>
          <a:p>
            <a:endParaRPr lang="en-US" sz="1800" dirty="0" smtClean="0">
              <a:latin typeface="Bahnschrift" panose="020B0502040204020203" pitchFamily="34" charset="0"/>
            </a:endParaRPr>
          </a:p>
          <a:p>
            <a:endParaRPr lang="en-US" sz="1800" dirty="0">
              <a:latin typeface="Bahnschrift" panose="020B0502040204020203" pitchFamily="34" charset="0"/>
            </a:endParaRPr>
          </a:p>
          <a:p>
            <a:pPr algn="ctr"/>
            <a:r>
              <a:rPr lang="en-US" sz="1600" u="sng" dirty="0">
                <a:latin typeface="Bahnschrift" panose="020B0502040204020203" pitchFamily="34" charset="0"/>
              </a:rPr>
              <a:t>Venio does not compete feature by feature</a:t>
            </a:r>
            <a:r>
              <a:rPr lang="en-US" sz="1600" u="sng" dirty="0" smtClean="0">
                <a:latin typeface="Bahnschrift" panose="020B0502040204020203" pitchFamily="34" charset="0"/>
              </a:rPr>
              <a:t>.</a:t>
            </a:r>
          </a:p>
          <a:p>
            <a:pPr algn="ctr"/>
            <a:endParaRPr lang="en-US" sz="1600" u="sng" dirty="0" smtClean="0">
              <a:latin typeface="Bahnschrift" panose="020B0502040204020203" pitchFamily="34" charset="0"/>
            </a:endParaRPr>
          </a:p>
          <a:p>
            <a:pPr algn="ctr"/>
            <a:r>
              <a:rPr lang="en-US" sz="1600" u="sng" dirty="0" smtClean="0">
                <a:latin typeface="Bahnschrift" panose="020B0502040204020203" pitchFamily="34" charset="0"/>
              </a:rPr>
              <a:t>It </a:t>
            </a:r>
            <a:r>
              <a:rPr lang="en-US" sz="1600" u="sng" dirty="0">
                <a:latin typeface="Bahnschrift" panose="020B0502040204020203" pitchFamily="34" charset="0"/>
              </a:rPr>
              <a:t>competes by owning the relationship layer</a:t>
            </a:r>
            <a:r>
              <a:rPr lang="en-US" sz="1600" u="sng" dirty="0" smtClean="0">
                <a:latin typeface="Bahnschrift" panose="020B0502040204020203" pitchFamily="34" charset="0"/>
              </a:rPr>
              <a:t>.</a:t>
            </a:r>
            <a:endParaRPr lang="es-CO" sz="1800" u="sng" dirty="0">
              <a:latin typeface="Bahnschrift" panose="020B0502040204020203" pitchFamily="34" charset="0"/>
            </a:endParaRP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5109" t="12851" r="4565" b="4772"/>
          <a:stretch/>
        </p:blipFill>
        <p:spPr>
          <a:xfrm>
            <a:off x="296530" y="1842052"/>
            <a:ext cx="5415157" cy="2756452"/>
          </a:xfrm>
          <a:prstGeom prst="rect">
            <a:avLst/>
          </a:prstGeom>
        </p:spPr>
      </p:pic>
    </p:spTree>
    <p:extLst>
      <p:ext uri="{BB962C8B-B14F-4D97-AF65-F5344CB8AC3E}">
        <p14:creationId xmlns:p14="http://schemas.microsoft.com/office/powerpoint/2010/main" val="320307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3140</TotalTime>
  <Words>4438</Words>
  <Application>Microsoft Office PowerPoint</Application>
  <PresentationFormat>Panorámica</PresentationFormat>
  <Paragraphs>457</Paragraphs>
  <Slides>19</Slides>
  <Notes>19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19</vt:i4>
      </vt:variant>
    </vt:vector>
  </HeadingPairs>
  <TitlesOfParts>
    <vt:vector size="26" baseType="lpstr">
      <vt:lpstr>Roboto Light</vt:lpstr>
      <vt:lpstr>Roboto</vt:lpstr>
      <vt:lpstr>Arial</vt:lpstr>
      <vt:lpstr>Bahnschrift</vt:lpstr>
      <vt:lpstr>Wingdings</vt:lpstr>
      <vt:lpstr>Calibri</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Angie</cp:lastModifiedBy>
  <cp:revision>885</cp:revision>
  <dcterms:modified xsi:type="dcterms:W3CDTF">2026-02-11T20:36:05Z</dcterms:modified>
</cp:coreProperties>
</file>